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1" r:id="rId2"/>
  </p:sldMasterIdLst>
  <p:notesMasterIdLst>
    <p:notesMasterId r:id="rId40"/>
  </p:notesMasterIdLst>
  <p:handoutMasterIdLst>
    <p:handoutMasterId r:id="rId41"/>
  </p:handoutMasterIdLst>
  <p:sldIdLst>
    <p:sldId id="379" r:id="rId3"/>
    <p:sldId id="380" r:id="rId4"/>
    <p:sldId id="431" r:id="rId5"/>
    <p:sldId id="432" r:id="rId6"/>
    <p:sldId id="434" r:id="rId7"/>
    <p:sldId id="438" r:id="rId8"/>
    <p:sldId id="483" r:id="rId9"/>
    <p:sldId id="435" r:id="rId10"/>
    <p:sldId id="436" r:id="rId11"/>
    <p:sldId id="437" r:id="rId12"/>
    <p:sldId id="439" r:id="rId13"/>
    <p:sldId id="440" r:id="rId14"/>
    <p:sldId id="337" r:id="rId15"/>
    <p:sldId id="447" r:id="rId16"/>
    <p:sldId id="446" r:id="rId17"/>
    <p:sldId id="448" r:id="rId18"/>
    <p:sldId id="481" r:id="rId19"/>
    <p:sldId id="449" r:id="rId20"/>
    <p:sldId id="450" r:id="rId21"/>
    <p:sldId id="451" r:id="rId22"/>
    <p:sldId id="452" r:id="rId23"/>
    <p:sldId id="454" r:id="rId24"/>
    <p:sldId id="484" r:id="rId25"/>
    <p:sldId id="456" r:id="rId26"/>
    <p:sldId id="482" r:id="rId27"/>
    <p:sldId id="459" r:id="rId28"/>
    <p:sldId id="460" r:id="rId29"/>
    <p:sldId id="462" r:id="rId30"/>
    <p:sldId id="464" r:id="rId31"/>
    <p:sldId id="465" r:id="rId32"/>
    <p:sldId id="467" r:id="rId33"/>
    <p:sldId id="468" r:id="rId34"/>
    <p:sldId id="470" r:id="rId35"/>
    <p:sldId id="474" r:id="rId36"/>
    <p:sldId id="475" r:id="rId37"/>
    <p:sldId id="476" r:id="rId38"/>
    <p:sldId id="480" r:id="rId39"/>
  </p:sldIdLst>
  <p:sldSz cx="9144000" cy="6858000" type="screen4x3"/>
  <p:notesSz cx="6858000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EE powerpoint template" id="{1EFFF720-98EF-D645-AFB2-89C2470DC210}">
          <p14:sldIdLst>
            <p14:sldId id="379"/>
            <p14:sldId id="380"/>
            <p14:sldId id="431"/>
            <p14:sldId id="432"/>
            <p14:sldId id="434"/>
            <p14:sldId id="438"/>
            <p14:sldId id="483"/>
            <p14:sldId id="435"/>
            <p14:sldId id="436"/>
            <p14:sldId id="437"/>
            <p14:sldId id="439"/>
            <p14:sldId id="440"/>
            <p14:sldId id="337"/>
            <p14:sldId id="447"/>
            <p14:sldId id="446"/>
            <p14:sldId id="448"/>
            <p14:sldId id="481"/>
            <p14:sldId id="449"/>
            <p14:sldId id="450"/>
            <p14:sldId id="451"/>
            <p14:sldId id="452"/>
            <p14:sldId id="454"/>
            <p14:sldId id="484"/>
            <p14:sldId id="456"/>
            <p14:sldId id="482"/>
            <p14:sldId id="459"/>
            <p14:sldId id="460"/>
            <p14:sldId id="462"/>
            <p14:sldId id="464"/>
            <p14:sldId id="465"/>
            <p14:sldId id="467"/>
            <p14:sldId id="468"/>
            <p14:sldId id="470"/>
            <p14:sldId id="474"/>
            <p14:sldId id="475"/>
            <p14:sldId id="476"/>
            <p14:sldId id="4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0054"/>
    <a:srgbClr val="003893"/>
    <a:srgbClr val="E28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3961" autoAdjust="0"/>
  </p:normalViewPr>
  <p:slideViewPr>
    <p:cSldViewPr snapToGrid="0" snapToObjects="1">
      <p:cViewPr varScale="1">
        <p:scale>
          <a:sx n="109" d="100"/>
          <a:sy n="109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E2E82-72CD-0544-803E-ECCCB1A6640C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868A9-83B6-F748-BF71-689B21C2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11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E4FC7-C1BC-BD40-85E8-F7D387FACD0C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B3131-83C0-9847-95A8-B83A12FBB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04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157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Career opportunities in the new NHS landscape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4C2429B-381F-4EBD-A628-0DEA7BDC67E2}" type="datetime1">
              <a:rPr lang="en-GB" smtClean="0"/>
              <a:pPr>
                <a:defRPr/>
              </a:pPr>
              <a:t>20/03/2017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E753F-C577-4B86-A594-9D128B3338C6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Career opportunities in the NHS: latest workforce developments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BDA9138-8A67-4755-A9B5-E237D50A0F54}" type="datetime1">
              <a:rPr lang="en-GB" smtClean="0"/>
              <a:pPr/>
              <a:t>20/03/2017</a:t>
            </a:fld>
            <a:endParaRPr lang="en-GB" smtClean="0"/>
          </a:p>
        </p:txBody>
      </p:sp>
      <p:sp>
        <p:nvSpPr>
          <p:cNvPr id="993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E8183-D8D9-41F8-A6A3-680139B7FF0D}" type="slidenum">
              <a:rPr lang="en-GB" smtClean="0"/>
              <a:pPr/>
              <a:t>34</a:t>
            </a:fld>
            <a:endParaRPr lang="en-GB" smtClean="0"/>
          </a:p>
        </p:txBody>
      </p:sp>
      <p:sp>
        <p:nvSpPr>
          <p:cNvPr id="993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Career opportunities in the new NHS landscape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97D566C-5549-4CE4-B1AD-94FCCA3426BF}" type="datetime1">
              <a:rPr lang="en-GB" smtClean="0"/>
              <a:pPr/>
              <a:t>20/03/2017</a:t>
            </a:fld>
            <a:endParaRPr lang="en-GB" smtClean="0"/>
          </a:p>
        </p:txBody>
      </p:sp>
      <p:sp>
        <p:nvSpPr>
          <p:cNvPr id="931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A22ECD-3151-4AF0-942F-78228347DC49}" type="slidenum">
              <a:rPr lang="en-GB" smtClean="0"/>
              <a:pPr/>
              <a:t>36</a:t>
            </a:fld>
            <a:endParaRPr lang="en-GB" smtClean="0"/>
          </a:p>
        </p:txBody>
      </p:sp>
      <p:sp>
        <p:nvSpPr>
          <p:cNvPr id="931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3925" y="312738"/>
            <a:ext cx="2490788" cy="1866900"/>
          </a:xfrm>
          <a:ln/>
        </p:spPr>
      </p:sp>
      <p:sp>
        <p:nvSpPr>
          <p:cNvPr id="931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Career opportunities in the new NHS landscape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4C2429B-381F-4EBD-A628-0DEA7BDC67E2}" type="datetime1">
              <a:rPr lang="en-GB" smtClean="0"/>
              <a:pPr>
                <a:defRPr/>
              </a:pPr>
              <a:t>20/03/2017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E753F-C577-4B86-A594-9D128B3338C6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smtClean="0"/>
              <a:t>Career opportunities in the NHS: latest workforce developments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5FC82FF-59DA-41CF-ACBB-425B2CA91C8A}" type="datetime1">
              <a:rPr lang="en-GB" smtClean="0"/>
              <a:pPr/>
              <a:t>20/03/2017</a:t>
            </a:fld>
            <a:endParaRPr lang="en-GB" dirty="0" smtClean="0"/>
          </a:p>
        </p:txBody>
      </p:sp>
      <p:sp>
        <p:nvSpPr>
          <p:cNvPr id="870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03DE07-0601-4C15-A8FF-C913E383E873}" type="slidenum">
              <a:rPr lang="en-GB" smtClean="0"/>
              <a:pPr/>
              <a:t>5</a:t>
            </a:fld>
            <a:endParaRPr lang="en-GB" dirty="0" smtClean="0"/>
          </a:p>
        </p:txBody>
      </p:sp>
      <p:sp>
        <p:nvSpPr>
          <p:cNvPr id="870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0438" y="739775"/>
            <a:ext cx="4937125" cy="3703638"/>
          </a:xfrm>
          <a:ln/>
        </p:spPr>
      </p:sp>
      <p:sp>
        <p:nvSpPr>
          <p:cNvPr id="870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5B01CB2-892E-4D28-9558-4C65D1C89FDE}" type="datetime1">
              <a:rPr lang="en-GB" smtClean="0"/>
              <a:pPr/>
              <a:t>20/03/2017</a:t>
            </a:fld>
            <a:endParaRPr lang="en-GB" dirty="0" smtClean="0"/>
          </a:p>
        </p:txBody>
      </p:sp>
      <p:sp>
        <p:nvSpPr>
          <p:cNvPr id="1034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F20F17-E48E-4AEB-B75C-A9FEDCAA4A39}" type="slidenum">
              <a:rPr lang="en-GB" smtClean="0"/>
              <a:pPr/>
              <a:t>6</a:t>
            </a:fld>
            <a:endParaRPr lang="en-GB" dirty="0" smtClean="0"/>
          </a:p>
        </p:txBody>
      </p:sp>
      <p:sp>
        <p:nvSpPr>
          <p:cNvPr id="103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4689517"/>
            <a:ext cx="5486400" cy="4442698"/>
          </a:xfrm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b="1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688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http://www.councilofdeans.org.uk/2015/11/the-2015-spending-review-changes-to-nursing-midwifery-and-ahp-education-background-information-for-students/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546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http://www.councilofdeans.org.uk/2015/11/the-2015-spending-review-changes-to-nursing-midwifery-and-ahp-education-background-information-for-students/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546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http://www.councilofdeans.org.uk/2015/11/the-2015-spending-review-changes-to-nursing-midwifery-and-ahp-education-background-information-for-students/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546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http://www.councilofdeans.org.uk/2015/11/the-2015-spending-review-changes-to-nursing-midwifery-and-ahp-education-background-information-for-students/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546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http://www.councilofdeans.org.uk/2015/11/the-2015-spending-review-changes-to-nursing-midwifery-and-ahp-education-background-information-for-students/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546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025528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 smtClean="0"/>
              <a:t>Slide title – Arial, 36, Bold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2" y="1954925"/>
            <a:ext cx="7839075" cy="37206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 Body text – Arial, 24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937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575" y="260350"/>
            <a:ext cx="7793038" cy="6953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917950" cy="4713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56150" y="1524000"/>
            <a:ext cx="3919538" cy="4713288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C347C-C235-4A4B-8B53-8A89AA8182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442927"/>
      </p:ext>
    </p:extLst>
  </p:cSld>
  <p:clrMapOvr>
    <a:masterClrMapping/>
  </p:clrMapOvr>
  <p:transition spd="slow" advTm="28768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260350"/>
            <a:ext cx="8278813" cy="5976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84C02-6EF3-4776-8272-FEEF776C99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53532"/>
      </p:ext>
    </p:extLst>
  </p:cSld>
  <p:clrMapOvr>
    <a:masterClrMapping/>
  </p:clrMapOvr>
  <p:transition spd="slow" advTm="28768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025528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 smtClean="0"/>
              <a:t>Slide title – Arial, 36, Bold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2" y="1954925"/>
            <a:ext cx="7839075" cy="37206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 Body text – Arial, 24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474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025528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A00054"/>
                </a:solidFill>
              </a:defRPr>
            </a:lvl1pPr>
          </a:lstStyle>
          <a:p>
            <a:r>
              <a:rPr lang="en-US" dirty="0" smtClean="0"/>
              <a:t>Slide title – Arial, 36, Bold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2" y="1954925"/>
            <a:ext cx="4619297" cy="3720663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 Body text – Arial, 24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218115" y="1954214"/>
            <a:ext cx="3673475" cy="3721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GB" dirty="0" smtClean="0"/>
              <a:t>Click here to insert your photograph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114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025528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 smtClean="0"/>
              <a:t>Slide title – Arial, 36, Bold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757363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subtitle – Arial, 28, Bold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2" y="2486025"/>
            <a:ext cx="7839075" cy="2457451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 Body text – Arial, 24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747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, text and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025528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A00054"/>
                </a:solidFill>
              </a:defRPr>
            </a:lvl1pPr>
          </a:lstStyle>
          <a:p>
            <a:r>
              <a:rPr lang="en-US" dirty="0" smtClean="0"/>
              <a:t>Slide title – Arial, 36, Bold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757363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subtitle – Arial, 28, Bold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486025"/>
            <a:ext cx="4761186" cy="245745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 Body text – Arial, 24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5360990" y="2486025"/>
            <a:ext cx="3451225" cy="24574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</a:lstStyle>
          <a:p>
            <a:r>
              <a:rPr lang="en-GB" dirty="0" smtClean="0"/>
              <a:t>Click here to insert your photograph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7723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graphs and large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765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A00054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rgbClr val="003893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86BE4D15-E851-4A2E-A864-6D3105E61D38}" type="datetimeFigureOut">
              <a:rPr lang="en-GB" smtClean="0">
                <a:solidFill>
                  <a:prstClr val="black"/>
                </a:solidFill>
              </a:rPr>
              <a:pPr/>
              <a:t>20/03/2017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2CE48BA7-3934-467F-9D74-47FC881656C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55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126397"/>
            <a:ext cx="3429000" cy="2971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+mn-lt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Title 8"/>
          <p:cNvSpPr>
            <a:spLocks noGrp="1"/>
          </p:cNvSpPr>
          <p:nvPr>
            <p:ph type="title" hasCustomPrompt="1"/>
          </p:nvPr>
        </p:nvSpPr>
        <p:spPr>
          <a:xfrm>
            <a:off x="762002" y="1066800"/>
            <a:ext cx="7471913" cy="922339"/>
          </a:xfrm>
          <a:prstGeom prst="rect">
            <a:avLst/>
          </a:prstGeom>
        </p:spPr>
        <p:txBody>
          <a:bodyPr vert="horz"/>
          <a:lstStyle>
            <a:lvl1pPr algn="l">
              <a:defRPr sz="3600" b="1">
                <a:solidFill>
                  <a:srgbClr val="A00054"/>
                </a:solidFill>
                <a:latin typeface="+mj-lt"/>
                <a:cs typeface="Frutiga"/>
              </a:defRPr>
            </a:lvl1pPr>
          </a:lstStyle>
          <a:p>
            <a:r>
              <a:rPr lang="en-GB" dirty="0" smtClean="0"/>
              <a:t>Header 1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40226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6228184" y="526152"/>
            <a:ext cx="1512168" cy="2964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982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057400"/>
            <a:ext cx="3429000" cy="3124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>
                <a:latin typeface="+mn-lt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24400" y="2057400"/>
            <a:ext cx="3429000" cy="3124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>
                <a:latin typeface="+mn-lt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81489" y="1066800"/>
            <a:ext cx="7471913" cy="922339"/>
          </a:xfrm>
          <a:prstGeom prst="rect">
            <a:avLst/>
          </a:prstGeom>
        </p:spPr>
        <p:txBody>
          <a:bodyPr vert="horz"/>
          <a:lstStyle>
            <a:lvl1pPr algn="l">
              <a:defRPr sz="3600" b="1">
                <a:solidFill>
                  <a:srgbClr val="A00054"/>
                </a:solidFill>
                <a:latin typeface="+mj-lt"/>
                <a:cs typeface="Frutiga"/>
              </a:defRPr>
            </a:lvl1pPr>
          </a:lstStyle>
          <a:p>
            <a:r>
              <a:rPr lang="en-GB" dirty="0" smtClean="0"/>
              <a:t>Header 1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94930" y="6279604"/>
            <a:ext cx="2664157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prstClr val="black"/>
                </a:solidFill>
              </a:rPr>
              <a:t>www.healthcareers.nhs.uk</a:t>
            </a:r>
            <a:endParaRPr lang="en-GB" sz="1400" b="1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2944" y="252140"/>
            <a:ext cx="140226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5600700" y="612180"/>
            <a:ext cx="2042244" cy="360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244530" y="6310808"/>
            <a:ext cx="2664157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prstClr val="black"/>
                </a:solidFill>
              </a:rPr>
              <a:t>@</a:t>
            </a:r>
            <a:r>
              <a:rPr lang="en-GB" sz="1400" b="1" dirty="0" err="1" smtClean="0">
                <a:solidFill>
                  <a:prstClr val="black"/>
                </a:solidFill>
              </a:rPr>
              <a:t>HealthCareersUK</a:t>
            </a:r>
            <a:endParaRPr lang="en-GB" sz="1400" b="1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121401" y="6298108"/>
            <a:ext cx="2923804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prstClr val="black"/>
                </a:solidFill>
              </a:rPr>
              <a:t>advice@healthcareers.nhs.uk</a:t>
            </a:r>
            <a:endParaRPr lang="en-GB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67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025528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A00054"/>
                </a:solidFill>
              </a:defRPr>
            </a:lvl1pPr>
          </a:lstStyle>
          <a:p>
            <a:r>
              <a:rPr lang="en-US" dirty="0" smtClean="0"/>
              <a:t>Slide title – Arial, 36, Bold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2" y="1954925"/>
            <a:ext cx="4619297" cy="3720663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 Body text – Arial, 24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218115" y="1954214"/>
            <a:ext cx="3673475" cy="3721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GB" dirty="0" smtClean="0"/>
              <a:t>Click here to insert your photograph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6738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2CC9862-E149-4153-893A-4E2680436B6A}" type="datetimeFigureOut">
              <a:rPr lang="en-US" smtClean="0">
                <a:solidFill>
                  <a:prstClr val="black"/>
                </a:solidFill>
              </a:rPr>
              <a:pPr/>
              <a:t>3/20/2017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8E300A0-898F-44FB-B7AB-C9B600DE6961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533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575" y="260350"/>
            <a:ext cx="7793038" cy="6953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917950" cy="4713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56150" y="1524000"/>
            <a:ext cx="3919538" cy="4713288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C347C-C235-4A4B-8B53-8A89AA8182A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364862"/>
      </p:ext>
    </p:extLst>
  </p:cSld>
  <p:clrMapOvr>
    <a:masterClrMapping/>
  </p:clrMapOvr>
  <p:transition spd="slow" advTm="28768"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260350"/>
            <a:ext cx="8278813" cy="5976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84C02-6EF3-4776-8272-FEEF776C9969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922018"/>
      </p:ext>
    </p:extLst>
  </p:cSld>
  <p:clrMapOvr>
    <a:masterClrMapping/>
  </p:clrMapOvr>
  <p:transition spd="slow" advTm="28768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025528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 smtClean="0"/>
              <a:t>Slide title – Arial, 36, Bold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757363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subtitle – Arial, 28, Bold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2" y="2486025"/>
            <a:ext cx="7839075" cy="2457451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 Body text – Arial, 24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361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, text and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025528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A00054"/>
                </a:solidFill>
              </a:defRPr>
            </a:lvl1pPr>
          </a:lstStyle>
          <a:p>
            <a:r>
              <a:rPr lang="en-US" dirty="0" smtClean="0"/>
              <a:t>Slide title – Arial, 36, Bold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757363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subtitle – Arial, 28, Bold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486025"/>
            <a:ext cx="4761186" cy="245745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 Body text – Arial, 24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5360990" y="2486025"/>
            <a:ext cx="3451225" cy="24574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</a:lstStyle>
          <a:p>
            <a:r>
              <a:rPr lang="en-GB" dirty="0" smtClean="0"/>
              <a:t>Click here to insert your photograph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3303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graphs and large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970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A00054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rgbClr val="003893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86BE4D15-E851-4A2E-A864-6D3105E61D38}" type="datetimeFigureOut">
              <a:rPr lang="en-GB" smtClean="0"/>
              <a:pPr/>
              <a:t>20/03/2017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2CE48BA7-3934-467F-9D74-47FC881656C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908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126397"/>
            <a:ext cx="3429000" cy="2971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+mn-lt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Title 8"/>
          <p:cNvSpPr>
            <a:spLocks noGrp="1"/>
          </p:cNvSpPr>
          <p:nvPr>
            <p:ph type="title" hasCustomPrompt="1"/>
          </p:nvPr>
        </p:nvSpPr>
        <p:spPr>
          <a:xfrm>
            <a:off x="762002" y="1066800"/>
            <a:ext cx="7471913" cy="922339"/>
          </a:xfrm>
          <a:prstGeom prst="rect">
            <a:avLst/>
          </a:prstGeom>
        </p:spPr>
        <p:txBody>
          <a:bodyPr vert="horz"/>
          <a:lstStyle>
            <a:lvl1pPr algn="l">
              <a:defRPr sz="3600" b="1">
                <a:solidFill>
                  <a:srgbClr val="A00054"/>
                </a:solidFill>
                <a:latin typeface="+mj-lt"/>
                <a:cs typeface="Frutiga"/>
              </a:defRPr>
            </a:lvl1pPr>
          </a:lstStyle>
          <a:p>
            <a:r>
              <a:rPr lang="en-GB" dirty="0" smtClean="0"/>
              <a:t>Header 1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40226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6228184" y="526152"/>
            <a:ext cx="1512168" cy="2964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0548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057400"/>
            <a:ext cx="3429000" cy="3124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>
                <a:latin typeface="+mn-lt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24400" y="2057400"/>
            <a:ext cx="3429000" cy="3124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>
                <a:latin typeface="+mn-lt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81489" y="1066800"/>
            <a:ext cx="7471913" cy="922339"/>
          </a:xfrm>
          <a:prstGeom prst="rect">
            <a:avLst/>
          </a:prstGeom>
        </p:spPr>
        <p:txBody>
          <a:bodyPr vert="horz"/>
          <a:lstStyle>
            <a:lvl1pPr algn="l">
              <a:defRPr sz="3600" b="1">
                <a:solidFill>
                  <a:srgbClr val="A00054"/>
                </a:solidFill>
                <a:latin typeface="+mj-lt"/>
                <a:cs typeface="Frutiga"/>
              </a:defRPr>
            </a:lvl1pPr>
          </a:lstStyle>
          <a:p>
            <a:r>
              <a:rPr lang="en-GB" dirty="0" smtClean="0"/>
              <a:t>Header 1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94930" y="6279604"/>
            <a:ext cx="2664157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www.healthcareers.nhs.uk</a:t>
            </a:r>
            <a:endParaRPr lang="en-GB" sz="1400" b="1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2944" y="252140"/>
            <a:ext cx="140226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5600700" y="612180"/>
            <a:ext cx="2042244" cy="360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44530" y="6310808"/>
            <a:ext cx="2664157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@</a:t>
            </a:r>
            <a:r>
              <a:rPr lang="en-GB" sz="1400" b="1" dirty="0" err="1" smtClean="0">
                <a:solidFill>
                  <a:schemeClr val="tx1"/>
                </a:solidFill>
              </a:rPr>
              <a:t>HealthCareersUK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121401" y="6298108"/>
            <a:ext cx="2923804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advice@healthcareers.nhs.uk</a:t>
            </a:r>
            <a:endParaRPr lang="en-GB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9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2CC9862-E149-4153-893A-4E2680436B6A}" type="datetimeFigureOut">
              <a:rPr lang="en-US" smtClean="0"/>
              <a:pPr/>
              <a:t>3/20/2017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8E300A0-898F-44FB-B7AB-C9B600DE69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184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8904" y="360000"/>
            <a:ext cx="3099816" cy="6156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27380"/>
            <a:ext cx="9144000" cy="6306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89288"/>
            <a:ext cx="91440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3" r:id="rId2"/>
    <p:sldLayoutId id="2147483649" r:id="rId3"/>
    <p:sldLayoutId id="2147483650" r:id="rId4"/>
    <p:sldLayoutId id="2147483655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8904" y="360000"/>
            <a:ext cx="3099816" cy="6156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27380"/>
            <a:ext cx="9144000" cy="6306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6189288"/>
            <a:ext cx="91440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3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9.jpeg"/><Relationship Id="rId7" Type="http://schemas.openxmlformats.org/officeDocument/2006/relationships/image" Target="../media/image73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2.png"/><Relationship Id="rId5" Type="http://schemas.openxmlformats.org/officeDocument/2006/relationships/image" Target="../media/image71.jpeg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2.gi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1.png"/><Relationship Id="rId2" Type="http://schemas.openxmlformats.org/officeDocument/2006/relationships/slideLayout" Target="../slideLayouts/slideLayout7.xml"/><Relationship Id="rId16" Type="http://schemas.openxmlformats.org/officeDocument/2006/relationships/slide" Target="slide3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8.wmf"/><Relationship Id="rId11" Type="http://schemas.openxmlformats.org/officeDocument/2006/relationships/image" Target="../media/image80.png"/><Relationship Id="rId5" Type="http://schemas.openxmlformats.org/officeDocument/2006/relationships/image" Target="../media/image77.wmf"/><Relationship Id="rId15" Type="http://schemas.openxmlformats.org/officeDocument/2006/relationships/image" Target="../media/image8.png"/><Relationship Id="rId10" Type="http://schemas.openxmlformats.org/officeDocument/2006/relationships/hyperlink" Target="http://www.osteopathy.org.uk/index.php" TargetMode="External"/><Relationship Id="rId4" Type="http://schemas.openxmlformats.org/officeDocument/2006/relationships/image" Target="../media/image76.png"/><Relationship Id="rId9" Type="http://schemas.openxmlformats.org/officeDocument/2006/relationships/image" Target="../media/image79.png"/><Relationship Id="rId14" Type="http://schemas.openxmlformats.org/officeDocument/2006/relationships/image" Target="../media/image83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8.png"/><Relationship Id="rId7" Type="http://schemas.openxmlformats.org/officeDocument/2006/relationships/image" Target="../media/image89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8.png"/><Relationship Id="rId5" Type="http://schemas.openxmlformats.org/officeDocument/2006/relationships/image" Target="../media/image87.jpeg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jpeg"/><Relationship Id="rId3" Type="http://schemas.openxmlformats.org/officeDocument/2006/relationships/image" Target="../media/image92.jpe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jpeg"/><Relationship Id="rId4" Type="http://schemas.openxmlformats.org/officeDocument/2006/relationships/image" Target="../media/image8.png"/><Relationship Id="rId9" Type="http://schemas.openxmlformats.org/officeDocument/2006/relationships/image" Target="../media/image9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9.xml"/><Relationship Id="rId4" Type="http://schemas.openxmlformats.org/officeDocument/2006/relationships/slide" Target="slide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slide" Target="slide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8.pn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jpe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162594"/>
            <a:ext cx="9144000" cy="3695607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-7154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76" y="2598449"/>
            <a:ext cx="8336362" cy="892044"/>
          </a:xfrm>
          <a:prstGeom prst="rect">
            <a:avLst/>
          </a:prstGeom>
        </p:spPr>
      </p:pic>
      <p:pic>
        <p:nvPicPr>
          <p:cNvPr id="14" name="Picture 13" descr="bottom_branding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676" y="5367048"/>
            <a:ext cx="1798200" cy="12435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3578" y="341769"/>
            <a:ext cx="516449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 smtClean="0">
                <a:solidFill>
                  <a:srgbClr val="A00054"/>
                </a:solidFill>
              </a:rPr>
              <a:t>Careers in the health sector:</a:t>
            </a:r>
            <a:endParaRPr lang="en-GB" sz="2600" b="1" dirty="0">
              <a:solidFill>
                <a:srgbClr val="A00054"/>
              </a:solidFill>
            </a:endParaRPr>
          </a:p>
          <a:p>
            <a:r>
              <a:rPr lang="en-GB" sz="2600" b="1" dirty="0" smtClean="0">
                <a:solidFill>
                  <a:srgbClr val="A00054"/>
                </a:solidFill>
              </a:rPr>
              <a:t>What’s new? What’s changing?</a:t>
            </a:r>
            <a:endParaRPr lang="en-GB" sz="2600" b="1" dirty="0">
              <a:solidFill>
                <a:srgbClr val="A0005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578" y="1543533"/>
            <a:ext cx="7067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Alan Simmons</a:t>
            </a:r>
          </a:p>
          <a:p>
            <a:r>
              <a:rPr lang="en-GB" sz="2400" b="1" dirty="0" smtClean="0"/>
              <a:t>Careers Specialist, Health Careers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77723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" y="0"/>
            <a:ext cx="9140825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12712" y="171996"/>
            <a:ext cx="4356100" cy="666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u="sng" dirty="0" smtClean="0">
                <a:solidFill>
                  <a:srgbClr val="A00054"/>
                </a:solidFill>
              </a:rPr>
              <a:t>Staff that Danny saw</a:t>
            </a:r>
          </a:p>
        </p:txBody>
      </p:sp>
      <p:sp>
        <p:nvSpPr>
          <p:cNvPr id="6" name="Rectangle 5"/>
          <p:cNvSpPr/>
          <p:nvPr/>
        </p:nvSpPr>
        <p:spPr>
          <a:xfrm>
            <a:off x="4787900" y="95523"/>
            <a:ext cx="4338636" cy="742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u="sng" dirty="0" smtClean="0">
                <a:solidFill>
                  <a:srgbClr val="A00054"/>
                </a:solidFill>
              </a:rPr>
              <a:t>Examples of staff that Danny didn’t see but who contributed to his ‘patient journey’ </a:t>
            </a:r>
            <a:endParaRPr lang="en-GB" b="1" u="sng" dirty="0" smtClean="0">
              <a:solidFill>
                <a:srgbClr val="A0005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27" y="849119"/>
            <a:ext cx="4486275" cy="58468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E28C05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b="1" dirty="0" smtClean="0">
                <a:solidFill>
                  <a:schemeClr val="tx1"/>
                </a:solidFill>
              </a:rPr>
              <a:t>paramedic</a:t>
            </a:r>
          </a:p>
          <a:p>
            <a:pPr marL="285750" indent="-285750">
              <a:buClr>
                <a:srgbClr val="E28C05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b="1" dirty="0" smtClean="0">
                <a:solidFill>
                  <a:schemeClr val="tx1"/>
                </a:solidFill>
              </a:rPr>
              <a:t>emergency </a:t>
            </a:r>
            <a:r>
              <a:rPr lang="en-GB" sz="1600" b="1" dirty="0">
                <a:solidFill>
                  <a:schemeClr val="tx1"/>
                </a:solidFill>
              </a:rPr>
              <a:t>care </a:t>
            </a:r>
            <a:r>
              <a:rPr lang="en-GB" sz="1600" b="1" dirty="0" smtClean="0">
                <a:solidFill>
                  <a:schemeClr val="tx1"/>
                </a:solidFill>
              </a:rPr>
              <a:t>assistant</a:t>
            </a:r>
          </a:p>
          <a:p>
            <a:pPr marL="285750" indent="-285750">
              <a:buClr>
                <a:srgbClr val="E28C05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b="1" dirty="0">
                <a:solidFill>
                  <a:schemeClr val="tx1"/>
                </a:solidFill>
              </a:rPr>
              <a:t>p</a:t>
            </a:r>
            <a:r>
              <a:rPr lang="en-GB" sz="1600" b="1" dirty="0" smtClean="0">
                <a:solidFill>
                  <a:schemeClr val="tx1"/>
                </a:solidFill>
              </a:rPr>
              <a:t>orter</a:t>
            </a:r>
          </a:p>
          <a:p>
            <a:pPr marL="285750" indent="-285750">
              <a:buClr>
                <a:srgbClr val="E28C05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b="1" dirty="0">
                <a:solidFill>
                  <a:schemeClr val="tx1"/>
                </a:solidFill>
              </a:rPr>
              <a:t>r</a:t>
            </a:r>
            <a:r>
              <a:rPr lang="en-GB" sz="1600" b="1" dirty="0" smtClean="0">
                <a:solidFill>
                  <a:schemeClr val="tx1"/>
                </a:solidFill>
              </a:rPr>
              <a:t>eceptionist</a:t>
            </a:r>
          </a:p>
          <a:p>
            <a:pPr marL="285750" indent="-285750">
              <a:buClr>
                <a:srgbClr val="E28C05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b="1" dirty="0">
                <a:solidFill>
                  <a:schemeClr val="tx1"/>
                </a:solidFill>
              </a:rPr>
              <a:t>t</a:t>
            </a:r>
            <a:r>
              <a:rPr lang="en-GB" sz="1600" b="1" dirty="0" smtClean="0">
                <a:solidFill>
                  <a:schemeClr val="tx1"/>
                </a:solidFill>
              </a:rPr>
              <a:t>riage nurse</a:t>
            </a:r>
          </a:p>
          <a:p>
            <a:pPr marL="285750" indent="-285750">
              <a:buClr>
                <a:srgbClr val="E28C05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b="1" dirty="0" smtClean="0">
                <a:solidFill>
                  <a:schemeClr val="tx1"/>
                </a:solidFill>
              </a:rPr>
              <a:t>emergency medicine doctor</a:t>
            </a:r>
          </a:p>
          <a:p>
            <a:pPr marL="285750" indent="-285750">
              <a:buClr>
                <a:srgbClr val="E28C05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b="1" dirty="0" smtClean="0">
                <a:solidFill>
                  <a:schemeClr val="tx1"/>
                </a:solidFill>
              </a:rPr>
              <a:t>diagnostic radiographer</a:t>
            </a:r>
          </a:p>
          <a:p>
            <a:pPr marL="285750" indent="-285750">
              <a:buClr>
                <a:srgbClr val="E28C05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b="1" dirty="0" smtClean="0">
                <a:solidFill>
                  <a:schemeClr val="tx1"/>
                </a:solidFill>
              </a:rPr>
              <a:t>phlebotomist</a:t>
            </a:r>
          </a:p>
          <a:p>
            <a:pPr marL="285750" indent="-285750">
              <a:buClr>
                <a:srgbClr val="E28C05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b="1" dirty="0" smtClean="0">
                <a:solidFill>
                  <a:schemeClr val="tx1"/>
                </a:solidFill>
              </a:rPr>
              <a:t>orthopaedic surgeon</a:t>
            </a:r>
          </a:p>
          <a:p>
            <a:pPr marL="285750" indent="-285750">
              <a:buClr>
                <a:srgbClr val="E28C05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b="1" dirty="0" smtClean="0">
                <a:solidFill>
                  <a:schemeClr val="tx1"/>
                </a:solidFill>
              </a:rPr>
              <a:t>anaesthetist</a:t>
            </a:r>
          </a:p>
          <a:p>
            <a:pPr marL="285750" indent="-285750">
              <a:buClr>
                <a:srgbClr val="E28C05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b="1" dirty="0">
                <a:solidFill>
                  <a:schemeClr val="tx1"/>
                </a:solidFill>
              </a:rPr>
              <a:t>o</a:t>
            </a:r>
            <a:r>
              <a:rPr lang="en-GB" sz="1600" b="1" dirty="0" smtClean="0">
                <a:solidFill>
                  <a:schemeClr val="tx1"/>
                </a:solidFill>
              </a:rPr>
              <a:t>perating department practitioner</a:t>
            </a:r>
          </a:p>
          <a:p>
            <a:pPr marL="285750" indent="-285750">
              <a:buClr>
                <a:srgbClr val="E28C05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b="1" dirty="0" smtClean="0">
                <a:solidFill>
                  <a:schemeClr val="tx1"/>
                </a:solidFill>
              </a:rPr>
              <a:t>theatre nurse</a:t>
            </a:r>
          </a:p>
          <a:p>
            <a:pPr marL="285750" indent="-285750">
              <a:buClr>
                <a:srgbClr val="E28C05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b="1" dirty="0">
                <a:solidFill>
                  <a:schemeClr val="tx1"/>
                </a:solidFill>
              </a:rPr>
              <a:t>h</a:t>
            </a:r>
            <a:r>
              <a:rPr lang="en-GB" sz="1600" b="1" dirty="0" smtClean="0">
                <a:solidFill>
                  <a:schemeClr val="tx1"/>
                </a:solidFill>
              </a:rPr>
              <a:t>ealth care assistant</a:t>
            </a:r>
          </a:p>
          <a:p>
            <a:pPr marL="285750" indent="-285750">
              <a:buClr>
                <a:srgbClr val="E28C05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b="1" dirty="0" smtClean="0">
                <a:solidFill>
                  <a:schemeClr val="tx1"/>
                </a:solidFill>
              </a:rPr>
              <a:t>children’s nurse</a:t>
            </a:r>
          </a:p>
          <a:p>
            <a:pPr marL="285750" indent="-285750">
              <a:buClr>
                <a:srgbClr val="E28C05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b="1" dirty="0" smtClean="0">
                <a:solidFill>
                  <a:schemeClr val="tx1"/>
                </a:solidFill>
              </a:rPr>
              <a:t>ambulance care assistant</a:t>
            </a:r>
          </a:p>
          <a:p>
            <a:pPr marL="285750" indent="-285750">
              <a:buClr>
                <a:srgbClr val="E28C05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b="1" dirty="0" smtClean="0">
                <a:solidFill>
                  <a:schemeClr val="tx1"/>
                </a:solidFill>
              </a:rPr>
              <a:t>physiotherapist</a:t>
            </a:r>
          </a:p>
          <a:p>
            <a:pPr marL="285750" indent="-285750">
              <a:buClr>
                <a:srgbClr val="E28C05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b="1" dirty="0" smtClean="0">
                <a:solidFill>
                  <a:schemeClr val="tx1"/>
                </a:solidFill>
              </a:rPr>
              <a:t>GP (general practitioner)</a:t>
            </a:r>
          </a:p>
          <a:p>
            <a:pPr marL="285750" indent="-285750">
              <a:buClr>
                <a:srgbClr val="E28C05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b="1" dirty="0">
                <a:solidFill>
                  <a:schemeClr val="tx1"/>
                </a:solidFill>
              </a:rPr>
              <a:t>p</a:t>
            </a:r>
            <a:r>
              <a:rPr lang="en-GB" sz="1600" b="1" dirty="0" smtClean="0">
                <a:solidFill>
                  <a:schemeClr val="tx1"/>
                </a:solidFill>
              </a:rPr>
              <a:t>ractice nurse</a:t>
            </a:r>
          </a:p>
          <a:p>
            <a:pPr marL="285750" indent="-285750">
              <a:buClr>
                <a:srgbClr val="E28C05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b="1" dirty="0" smtClean="0">
                <a:solidFill>
                  <a:schemeClr val="tx1"/>
                </a:solidFill>
              </a:rPr>
              <a:t>pharmacist</a:t>
            </a:r>
          </a:p>
          <a:p>
            <a:pPr marL="285750" indent="-285750">
              <a:buClr>
                <a:srgbClr val="E28C05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b="1" dirty="0">
                <a:solidFill>
                  <a:schemeClr val="tx1"/>
                </a:solidFill>
              </a:rPr>
              <a:t>d</a:t>
            </a:r>
            <a:r>
              <a:rPr lang="en-GB" sz="1600" b="1" dirty="0" smtClean="0">
                <a:solidFill>
                  <a:schemeClr val="tx1"/>
                </a:solidFill>
              </a:rPr>
              <a:t>istrict nurse</a:t>
            </a:r>
          </a:p>
          <a:p>
            <a:pPr marL="285750" indent="-285750">
              <a:buClr>
                <a:srgbClr val="E28C05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b="1" dirty="0">
                <a:solidFill>
                  <a:schemeClr val="tx1"/>
                </a:solidFill>
              </a:rPr>
              <a:t>o</a:t>
            </a:r>
            <a:r>
              <a:rPr lang="en-GB" sz="1600" b="1" dirty="0" smtClean="0">
                <a:solidFill>
                  <a:schemeClr val="tx1"/>
                </a:solidFill>
              </a:rPr>
              <a:t>ccupational therapy support worker</a:t>
            </a:r>
            <a:r>
              <a:rPr lang="en-GB" b="1" u="sng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63401" y="949208"/>
            <a:ext cx="4359275" cy="125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u="sng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rgbClr val="E28C05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b="1" dirty="0">
                <a:solidFill>
                  <a:schemeClr val="tx1"/>
                </a:solidFill>
              </a:rPr>
              <a:t>emergency medical despatcher</a:t>
            </a:r>
          </a:p>
          <a:p>
            <a:pPr marL="285750" indent="-285750">
              <a:buClr>
                <a:srgbClr val="E28C05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b="1" dirty="0" smtClean="0">
                <a:solidFill>
                  <a:schemeClr val="tx1"/>
                </a:solidFill>
              </a:rPr>
              <a:t>biomedical scientists</a:t>
            </a:r>
          </a:p>
          <a:p>
            <a:pPr marL="285750" indent="-285750">
              <a:buClr>
                <a:srgbClr val="E28C05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b="1" dirty="0" smtClean="0">
                <a:solidFill>
                  <a:schemeClr val="tx1"/>
                </a:solidFill>
              </a:rPr>
              <a:t>chefs</a:t>
            </a:r>
          </a:p>
          <a:p>
            <a:pPr marL="285750" indent="-285750">
              <a:buClr>
                <a:srgbClr val="E28C05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b="1" dirty="0" smtClean="0">
                <a:solidFill>
                  <a:schemeClr val="tx1"/>
                </a:solidFill>
              </a:rPr>
              <a:t>linen and laundry staff</a:t>
            </a:r>
            <a:endParaRPr lang="en-GB" b="1" u="sng" dirty="0" smtClean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67263" y="2204535"/>
            <a:ext cx="4359275" cy="337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E28C05"/>
              </a:buClr>
              <a:buSzPct val="80000"/>
            </a:pPr>
            <a:endParaRPr lang="en-GB" sz="1600" b="1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rgbClr val="E28C05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b="1" dirty="0" smtClean="0">
                <a:solidFill>
                  <a:schemeClr val="tx1"/>
                </a:solidFill>
              </a:rPr>
              <a:t>security staff</a:t>
            </a:r>
          </a:p>
          <a:p>
            <a:pPr marL="285750" indent="-285750">
              <a:buClr>
                <a:srgbClr val="E28C05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b="1" dirty="0">
                <a:solidFill>
                  <a:schemeClr val="tx1"/>
                </a:solidFill>
              </a:rPr>
              <a:t>g</a:t>
            </a:r>
            <a:r>
              <a:rPr lang="en-GB" sz="1600" b="1" dirty="0" smtClean="0">
                <a:solidFill>
                  <a:schemeClr val="tx1"/>
                </a:solidFill>
              </a:rPr>
              <a:t>ardeners</a:t>
            </a:r>
          </a:p>
          <a:p>
            <a:pPr marL="285750" indent="-285750">
              <a:buClr>
                <a:srgbClr val="E28C05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b="1" dirty="0" smtClean="0">
                <a:solidFill>
                  <a:schemeClr val="tx1"/>
                </a:solidFill>
              </a:rPr>
              <a:t>IT staff</a:t>
            </a:r>
          </a:p>
          <a:p>
            <a:pPr marL="285750" indent="-285750">
              <a:buClr>
                <a:srgbClr val="E28C05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b="1" dirty="0">
                <a:solidFill>
                  <a:schemeClr val="tx1"/>
                </a:solidFill>
              </a:rPr>
              <a:t>e</a:t>
            </a:r>
            <a:r>
              <a:rPr lang="en-GB" sz="1600" b="1" dirty="0" smtClean="0">
                <a:solidFill>
                  <a:schemeClr val="tx1"/>
                </a:solidFill>
              </a:rPr>
              <a:t>states maintenance staff</a:t>
            </a:r>
          </a:p>
          <a:p>
            <a:pPr marL="285750" indent="-285750">
              <a:buClr>
                <a:srgbClr val="E28C05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b="1" dirty="0">
                <a:solidFill>
                  <a:schemeClr val="tx1"/>
                </a:solidFill>
              </a:rPr>
              <a:t>c</a:t>
            </a:r>
            <a:r>
              <a:rPr lang="en-GB" sz="1600" b="1" dirty="0" smtClean="0">
                <a:solidFill>
                  <a:schemeClr val="tx1"/>
                </a:solidFill>
              </a:rPr>
              <a:t>linical scientist in radiation safety physics</a:t>
            </a:r>
          </a:p>
          <a:p>
            <a:pPr marL="285750" indent="-285750">
              <a:buClr>
                <a:srgbClr val="E28C05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b="1" dirty="0" smtClean="0">
                <a:solidFill>
                  <a:schemeClr val="tx1"/>
                </a:solidFill>
              </a:rPr>
              <a:t>managers</a:t>
            </a:r>
          </a:p>
          <a:p>
            <a:pPr marL="285750" indent="-285750">
              <a:buClr>
                <a:srgbClr val="E28C05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b="1" dirty="0">
                <a:solidFill>
                  <a:schemeClr val="tx1"/>
                </a:solidFill>
              </a:rPr>
              <a:t>a</a:t>
            </a:r>
            <a:r>
              <a:rPr lang="en-GB" sz="1600" b="1" dirty="0" smtClean="0">
                <a:solidFill>
                  <a:schemeClr val="tx1"/>
                </a:solidFill>
              </a:rPr>
              <a:t>ccountants</a:t>
            </a:r>
          </a:p>
          <a:p>
            <a:pPr marL="285750" indent="-285750">
              <a:buClr>
                <a:srgbClr val="E28C05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b="1" dirty="0">
                <a:solidFill>
                  <a:schemeClr val="tx1"/>
                </a:solidFill>
              </a:rPr>
              <a:t>h</a:t>
            </a:r>
            <a:r>
              <a:rPr lang="en-GB" sz="1600" b="1" dirty="0" smtClean="0">
                <a:solidFill>
                  <a:schemeClr val="tx1"/>
                </a:solidFill>
              </a:rPr>
              <a:t>uman resources staff</a:t>
            </a:r>
          </a:p>
          <a:p>
            <a:pPr marL="285750" indent="-285750">
              <a:buClr>
                <a:srgbClr val="E28C05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b="1" dirty="0">
                <a:solidFill>
                  <a:schemeClr val="tx1"/>
                </a:solidFill>
              </a:rPr>
              <a:t>c</a:t>
            </a:r>
            <a:r>
              <a:rPr lang="en-GB" sz="1600" b="1" dirty="0" smtClean="0">
                <a:solidFill>
                  <a:schemeClr val="tx1"/>
                </a:solidFill>
              </a:rPr>
              <a:t>ommunications and PR staff</a:t>
            </a:r>
          </a:p>
          <a:p>
            <a:pPr marL="285750" indent="-285750">
              <a:buClr>
                <a:srgbClr val="E28C05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b="1" dirty="0">
                <a:solidFill>
                  <a:schemeClr val="tx1"/>
                </a:solidFill>
              </a:rPr>
              <a:t>h</a:t>
            </a:r>
            <a:r>
              <a:rPr lang="en-GB" sz="1600" b="1" dirty="0" smtClean="0">
                <a:solidFill>
                  <a:schemeClr val="tx1"/>
                </a:solidFill>
              </a:rPr>
              <a:t>ealth informatics staff</a:t>
            </a:r>
          </a:p>
          <a:p>
            <a:pPr marL="285750" indent="-285750">
              <a:buClr>
                <a:srgbClr val="E28C05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b="1" dirty="0">
                <a:solidFill>
                  <a:schemeClr val="tx1"/>
                </a:solidFill>
              </a:rPr>
              <a:t>l</a:t>
            </a:r>
            <a:r>
              <a:rPr lang="en-GB" sz="1600" b="1" dirty="0" smtClean="0">
                <a:solidFill>
                  <a:schemeClr val="tx1"/>
                </a:solidFill>
              </a:rPr>
              <a:t>ibrarians</a:t>
            </a:r>
          </a:p>
          <a:p>
            <a:pPr marL="285750" indent="-285750">
              <a:buClr>
                <a:srgbClr val="E28C05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600" b="1" dirty="0" smtClean="0">
                <a:solidFill>
                  <a:schemeClr val="tx1"/>
                </a:solidFill>
              </a:rPr>
              <a:t>decontamination science staff</a:t>
            </a:r>
          </a:p>
          <a:p>
            <a:endParaRPr lang="en-GB" sz="1600" b="1" dirty="0" smtClean="0">
              <a:solidFill>
                <a:schemeClr val="tx1"/>
              </a:solidFill>
            </a:endParaRPr>
          </a:p>
          <a:p>
            <a:r>
              <a:rPr lang="en-GB" b="1" u="sng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41073" y="5308437"/>
            <a:ext cx="3935187" cy="1396688"/>
            <a:chOff x="4941071" y="5196298"/>
            <a:chExt cx="3935187" cy="1396688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1071" y="5196298"/>
              <a:ext cx="1084927" cy="721907"/>
            </a:xfrm>
            <a:prstGeom prst="roundRect">
              <a:avLst>
                <a:gd name="adj" fmla="val 16667"/>
              </a:avLst>
            </a:prstGeom>
            <a:noFill/>
            <a:ln w="63500" algn="in">
              <a:solidFill>
                <a:srgbClr val="F2F2F2"/>
              </a:solidFill>
              <a:round/>
              <a:headEnd/>
              <a:tailEnd/>
            </a:ln>
            <a:effectLst>
              <a:outerShdw dist="99190" dir="3011666" algn="ctr" rotWithShape="0">
                <a:srgbClr val="B2B2B2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2124" y="5196298"/>
              <a:ext cx="1084134" cy="721907"/>
            </a:xfrm>
            <a:prstGeom prst="roundRect">
              <a:avLst>
                <a:gd name="adj" fmla="val 16667"/>
              </a:avLst>
            </a:prstGeom>
            <a:noFill/>
            <a:ln w="63500" algn="in">
              <a:solidFill>
                <a:srgbClr val="F2F2F2"/>
              </a:solidFill>
              <a:round/>
              <a:headEnd/>
              <a:tailEnd/>
            </a:ln>
            <a:effectLst>
              <a:outerShdw dist="99190" dir="3011666" algn="ctr" rotWithShape="0">
                <a:srgbClr val="B2B2B2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8835" y="5743372"/>
              <a:ext cx="1276765" cy="849614"/>
            </a:xfrm>
            <a:prstGeom prst="ellipse">
              <a:avLst/>
            </a:prstGeom>
            <a:noFill/>
            <a:ln w="63500" algn="in">
              <a:solidFill>
                <a:srgbClr val="F2F2F2"/>
              </a:solidFill>
              <a:round/>
              <a:headEnd/>
              <a:tailEnd/>
            </a:ln>
            <a:effectLst>
              <a:outerShdw dist="99190" dir="3011666" algn="ctr" rotWithShape="0">
                <a:srgbClr val="B2B2B2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Folded Corner 11"/>
          <p:cNvSpPr/>
          <p:nvPr/>
        </p:nvSpPr>
        <p:spPr>
          <a:xfrm rot="538661" flipH="1">
            <a:off x="3210797" y="2231472"/>
            <a:ext cx="1506083" cy="1212116"/>
          </a:xfrm>
          <a:prstGeom prst="foldedCorner">
            <a:avLst/>
          </a:prstGeom>
          <a:solidFill>
            <a:srgbClr val="E28C0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tx1"/>
                </a:solidFill>
              </a:rPr>
              <a:t>See this and other patient journeys (including videos and other resources) on the Health Careers website</a:t>
            </a:r>
            <a:endParaRPr lang="en-GB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705161"/>
      </p:ext>
    </p:extLst>
  </p:cSld>
  <p:clrMapOvr>
    <a:masterClrMapping/>
  </p:clrMapOvr>
  <p:transition spd="slow" advTm="2876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0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5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7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5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80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85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95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build="p" autoUpdateAnimBg="0" advAuto="0"/>
      <p:bldP spid="23" grpId="0" build="p" animBg="1" autoUpdateAnimBg="0" advAuto="0"/>
      <p:bldP spid="7" grpId="0" build="p" animBg="1" autoUpdateAnimBg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41262" y="2623324"/>
            <a:ext cx="4032055" cy="676722"/>
          </a:xfrm>
          <a:prstGeom prst="rect">
            <a:avLst/>
          </a:prstGeom>
        </p:spPr>
        <p:txBody>
          <a:bodyPr vert="horz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rgbClr val="009CD5"/>
                </a:solidFill>
                <a:latin typeface="Frutiga"/>
                <a:ea typeface="+mj-ea"/>
                <a:cs typeface="Frutiga"/>
              </a:defRPr>
            </a:lvl1pPr>
          </a:lstStyle>
          <a:p>
            <a:pPr algn="ctr"/>
            <a:r>
              <a:rPr lang="en-GB" sz="4000" b="1" dirty="0" smtClean="0">
                <a:solidFill>
                  <a:srgbClr val="A00054"/>
                </a:solidFill>
                <a:latin typeface="+mn-lt"/>
              </a:rPr>
              <a:t>Getting in</a:t>
            </a:r>
          </a:p>
        </p:txBody>
      </p:sp>
      <p:sp>
        <p:nvSpPr>
          <p:cNvPr id="8" name="Rectangle 7"/>
          <p:cNvSpPr/>
          <p:nvPr/>
        </p:nvSpPr>
        <p:spPr>
          <a:xfrm>
            <a:off x="6228184" y="526152"/>
            <a:ext cx="1512168" cy="2964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40226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1832" y="205892"/>
            <a:ext cx="147662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00726" y="908720"/>
            <a:ext cx="542610" cy="1954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600726" y="908720"/>
            <a:ext cx="1370746" cy="342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922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08" y="1751662"/>
            <a:ext cx="9144000" cy="3605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sz="2800" b="1" dirty="0" smtClean="0">
                <a:solidFill>
                  <a:schemeClr val="tx1"/>
                </a:solidFill>
              </a:rPr>
              <a:t>Through an apprenticeship/job/training</a:t>
            </a:r>
          </a:p>
          <a:p>
            <a:r>
              <a:rPr lang="en-GB" sz="2800" b="1" dirty="0" smtClean="0">
                <a:solidFill>
                  <a:schemeClr val="tx1"/>
                </a:solidFill>
              </a:rPr>
              <a:t>After a course at a further education college</a:t>
            </a:r>
          </a:p>
          <a:p>
            <a:r>
              <a:rPr lang="en-GB" sz="2800" b="1" dirty="0" smtClean="0">
                <a:solidFill>
                  <a:schemeClr val="tx1"/>
                </a:solidFill>
              </a:rPr>
              <a:t>By taking an approved university degree</a:t>
            </a:r>
          </a:p>
          <a:p>
            <a:r>
              <a:rPr lang="en-GB" sz="2800" b="1" dirty="0" smtClean="0">
                <a:solidFill>
                  <a:schemeClr val="tx1"/>
                </a:solidFill>
              </a:rPr>
              <a:t>After a degree</a:t>
            </a:r>
          </a:p>
          <a:p>
            <a:r>
              <a:rPr lang="en-GB" sz="2800" b="1" dirty="0" smtClean="0">
                <a:solidFill>
                  <a:schemeClr val="tx1"/>
                </a:solidFill>
              </a:rPr>
              <a:t>After experience gained outside of the NHS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359602" y="189919"/>
            <a:ext cx="8219331" cy="92233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rgbClr val="A00054"/>
                </a:solidFill>
              </a:rPr>
              <a:t>Enter at different </a:t>
            </a:r>
            <a:r>
              <a:rPr lang="en-GB" sz="3200" b="1" dirty="0" smtClean="0">
                <a:solidFill>
                  <a:srgbClr val="A00054"/>
                </a:solidFill>
              </a:rPr>
              <a:t>levels </a:t>
            </a:r>
          </a:p>
          <a:p>
            <a:pPr algn="l"/>
            <a:r>
              <a:rPr lang="en-GB" sz="2800" b="1" dirty="0" smtClean="0">
                <a:solidFill>
                  <a:srgbClr val="A00054"/>
                </a:solidFill>
              </a:rPr>
              <a:t>(depending on the job)</a:t>
            </a:r>
            <a:endParaRPr lang="en-GB" sz="4000" b="1" dirty="0">
              <a:solidFill>
                <a:srgbClr val="A00054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40226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147662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94930" y="6279604"/>
            <a:ext cx="2664157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www.healthcareers.nhs.uk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44530" y="6310808"/>
            <a:ext cx="2664157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@HealthCareersUK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21401" y="6298108"/>
            <a:ext cx="2923804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advice@healthcareers.nhs.uk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18581" y="689854"/>
            <a:ext cx="3426625" cy="2964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0186" y="174785"/>
            <a:ext cx="1476620" cy="76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17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618581" y="689854"/>
            <a:ext cx="3426625" cy="2964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201187"/>
              </p:ext>
            </p:extLst>
          </p:nvPr>
        </p:nvGraphicFramePr>
        <p:xfrm>
          <a:off x="4668899" y="980728"/>
          <a:ext cx="4391980" cy="494589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77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9491">
                <a:tc>
                  <a:txBody>
                    <a:bodyPr/>
                    <a:lstStyle/>
                    <a:p>
                      <a:r>
                        <a:rPr lang="en-GB" sz="1500" b="1" dirty="0" smtClean="0">
                          <a:solidFill>
                            <a:schemeClr val="tx1"/>
                          </a:solidFill>
                        </a:rPr>
                        <a:t>Pharmacy technician – advanced apprenticeship</a:t>
                      </a:r>
                      <a:endParaRPr lang="en-GB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500" b="1" dirty="0" smtClean="0">
                          <a:solidFill>
                            <a:schemeClr val="tx1"/>
                          </a:solidFill>
                        </a:rPr>
                        <a:t>Nottingham</a:t>
                      </a:r>
                      <a:endParaRPr lang="en-GB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49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Trainee/apprentice Dispenser</a:t>
                      </a:r>
                    </a:p>
                  </a:txBody>
                  <a:tcPr anchor="ctr">
                    <a:solidFill>
                      <a:srgbClr val="00389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 smtClean="0">
                          <a:solidFill>
                            <a:schemeClr val="tx1"/>
                          </a:solidFill>
                        </a:rPr>
                        <a:t>Warwickshire</a:t>
                      </a:r>
                      <a:endParaRPr lang="en-GB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389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260">
                <a:tc>
                  <a:txBody>
                    <a:bodyPr/>
                    <a:lstStyle/>
                    <a:p>
                      <a:r>
                        <a:rPr lang="en-GB" sz="1500" b="1" baseline="0" dirty="0" smtClean="0">
                          <a:solidFill>
                            <a:schemeClr val="tx1"/>
                          </a:solidFill>
                        </a:rPr>
                        <a:t>Apprentice healthcare assistant</a:t>
                      </a:r>
                      <a:endParaRPr lang="en-GB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500" b="1" dirty="0" smtClean="0">
                          <a:solidFill>
                            <a:schemeClr val="tx1"/>
                          </a:solidFill>
                        </a:rPr>
                        <a:t>Huddersfield</a:t>
                      </a:r>
                      <a:endParaRPr lang="en-GB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000">
                <a:tc>
                  <a:txBody>
                    <a:bodyPr/>
                    <a:lstStyle/>
                    <a:p>
                      <a:r>
                        <a:rPr lang="en-GB" sz="1500" b="1" dirty="0" smtClean="0">
                          <a:solidFill>
                            <a:schemeClr val="tx1"/>
                          </a:solidFill>
                        </a:rPr>
                        <a:t>Purchasing and supply chain apprentice</a:t>
                      </a:r>
                      <a:endParaRPr lang="en-GB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389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 smtClean="0">
                          <a:solidFill>
                            <a:schemeClr val="tx1"/>
                          </a:solidFill>
                        </a:rPr>
                        <a:t>Chester</a:t>
                      </a:r>
                      <a:endParaRPr lang="en-GB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389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995">
                <a:tc>
                  <a:txBody>
                    <a:bodyPr/>
                    <a:lstStyle/>
                    <a:p>
                      <a:r>
                        <a:rPr lang="en-GB" sz="1500" b="1" dirty="0" smtClean="0">
                          <a:solidFill>
                            <a:schemeClr val="tx1"/>
                          </a:solidFill>
                        </a:rPr>
                        <a:t>Medical engineering apprentice</a:t>
                      </a:r>
                      <a:endParaRPr lang="en-GB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500" b="1" dirty="0" smtClean="0">
                          <a:solidFill>
                            <a:schemeClr val="tx1"/>
                          </a:solidFill>
                        </a:rPr>
                        <a:t>Preston</a:t>
                      </a:r>
                      <a:endParaRPr lang="en-GB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631">
                <a:tc>
                  <a:txBody>
                    <a:bodyPr/>
                    <a:lstStyle/>
                    <a:p>
                      <a:r>
                        <a:rPr lang="en-GB" sz="1500" b="1" dirty="0" smtClean="0">
                          <a:solidFill>
                            <a:schemeClr val="tx1"/>
                          </a:solidFill>
                        </a:rPr>
                        <a:t>Digital communications apprentice</a:t>
                      </a:r>
                      <a:endParaRPr lang="en-GB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389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 smtClean="0">
                          <a:solidFill>
                            <a:schemeClr val="tx1"/>
                          </a:solidFill>
                        </a:rPr>
                        <a:t>Poole </a:t>
                      </a:r>
                      <a:endParaRPr lang="en-GB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389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655">
                <a:tc>
                  <a:txBody>
                    <a:bodyPr/>
                    <a:lstStyle/>
                    <a:p>
                      <a:r>
                        <a:rPr lang="en-GB" sz="1500" b="1" dirty="0" smtClean="0">
                          <a:solidFill>
                            <a:schemeClr val="tx1"/>
                          </a:solidFill>
                        </a:rPr>
                        <a:t>Apprentice clinical coder</a:t>
                      </a:r>
                      <a:endParaRPr lang="en-GB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500" b="1" dirty="0" smtClean="0">
                          <a:solidFill>
                            <a:schemeClr val="tx1"/>
                          </a:solidFill>
                        </a:rPr>
                        <a:t>Yorkshire</a:t>
                      </a:r>
                      <a:endParaRPr lang="en-GB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1705">
                <a:tc>
                  <a:txBody>
                    <a:bodyPr/>
                    <a:lstStyle/>
                    <a:p>
                      <a:r>
                        <a:rPr lang="en-GB" sz="1500" b="1" dirty="0" smtClean="0">
                          <a:solidFill>
                            <a:schemeClr val="tx1"/>
                          </a:solidFill>
                        </a:rPr>
                        <a:t>Apprentice maintenance carpenter</a:t>
                      </a:r>
                      <a:endParaRPr lang="en-GB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389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 smtClean="0">
                          <a:solidFill>
                            <a:schemeClr val="tx1"/>
                          </a:solidFill>
                        </a:rPr>
                        <a:t>Southampton</a:t>
                      </a:r>
                      <a:endParaRPr lang="en-GB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389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en-GB" sz="1500" b="1" dirty="0" smtClean="0">
                          <a:solidFill>
                            <a:schemeClr val="tx1"/>
                          </a:solidFill>
                        </a:rPr>
                        <a:t>Healthcare apprentice</a:t>
                      </a:r>
                      <a:endParaRPr lang="en-GB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500" b="1" dirty="0" smtClean="0">
                          <a:solidFill>
                            <a:schemeClr val="tx1"/>
                          </a:solidFill>
                        </a:rPr>
                        <a:t>Dartford </a:t>
                      </a:r>
                      <a:endParaRPr lang="en-GB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374998"/>
              </p:ext>
            </p:extLst>
          </p:nvPr>
        </p:nvGraphicFramePr>
        <p:xfrm>
          <a:off x="76202" y="980728"/>
          <a:ext cx="4405883" cy="49224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10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9491">
                <a:tc>
                  <a:txBody>
                    <a:bodyPr/>
                    <a:lstStyle/>
                    <a:p>
                      <a:r>
                        <a:rPr lang="en-GB" sz="1500" b="1" dirty="0" smtClean="0">
                          <a:solidFill>
                            <a:schemeClr val="tx1"/>
                          </a:solidFill>
                        </a:rPr>
                        <a:t>Healthcare apprentice - theatres</a:t>
                      </a:r>
                      <a:endParaRPr lang="en-GB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500" b="1" dirty="0" smtClean="0">
                          <a:solidFill>
                            <a:schemeClr val="tx1"/>
                          </a:solidFill>
                        </a:rPr>
                        <a:t>Taunton</a:t>
                      </a:r>
                      <a:endParaRPr lang="en-GB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491">
                <a:tc>
                  <a:txBody>
                    <a:bodyPr/>
                    <a:lstStyle/>
                    <a:p>
                      <a:r>
                        <a:rPr lang="en-GB" sz="1500" b="1" dirty="0" smtClean="0">
                          <a:solidFill>
                            <a:schemeClr val="tx1"/>
                          </a:solidFill>
                        </a:rPr>
                        <a:t>Podiatry apprentice</a:t>
                      </a:r>
                      <a:endParaRPr lang="en-GB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389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 smtClean="0">
                          <a:solidFill>
                            <a:schemeClr val="tx1"/>
                          </a:solidFill>
                        </a:rPr>
                        <a:t>Northampton</a:t>
                      </a:r>
                      <a:endParaRPr lang="en-GB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389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r>
                        <a:rPr lang="en-GB" sz="1500" b="1" dirty="0" smtClean="0">
                          <a:solidFill>
                            <a:schemeClr val="tx1"/>
                          </a:solidFill>
                        </a:rPr>
                        <a:t>Apprentice radiology department assistant</a:t>
                      </a:r>
                      <a:endParaRPr lang="en-GB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500" b="1" dirty="0" smtClean="0">
                          <a:solidFill>
                            <a:schemeClr val="tx1"/>
                          </a:solidFill>
                        </a:rPr>
                        <a:t>Norfolk</a:t>
                      </a:r>
                      <a:endParaRPr lang="en-GB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3424">
                <a:tc>
                  <a:txBody>
                    <a:bodyPr/>
                    <a:lstStyle/>
                    <a:p>
                      <a:r>
                        <a:rPr lang="en-GB" sz="1500" b="1" dirty="0" smtClean="0">
                          <a:solidFill>
                            <a:schemeClr val="tx1"/>
                          </a:solidFill>
                        </a:rPr>
                        <a:t>Human resources apprentice</a:t>
                      </a:r>
                      <a:endParaRPr lang="en-GB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389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 smtClean="0">
                          <a:solidFill>
                            <a:schemeClr val="tx1"/>
                          </a:solidFill>
                        </a:rPr>
                        <a:t>Exeter</a:t>
                      </a:r>
                      <a:endParaRPr lang="en-GB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389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711">
                <a:tc>
                  <a:txBody>
                    <a:bodyPr/>
                    <a:lstStyle/>
                    <a:p>
                      <a:r>
                        <a:rPr lang="en-GB" sz="1500" b="1" dirty="0" smtClean="0">
                          <a:solidFill>
                            <a:schemeClr val="tx1"/>
                          </a:solidFill>
                        </a:rPr>
                        <a:t>Non-emergency Patient Transport Service apprentice</a:t>
                      </a:r>
                      <a:endParaRPr lang="en-GB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500" b="1" dirty="0" smtClean="0">
                          <a:solidFill>
                            <a:schemeClr val="tx1"/>
                          </a:solidFill>
                        </a:rPr>
                        <a:t>Worcester </a:t>
                      </a:r>
                      <a:endParaRPr lang="en-GB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96">
                <a:tc>
                  <a:txBody>
                    <a:bodyPr/>
                    <a:lstStyle/>
                    <a:p>
                      <a:r>
                        <a:rPr lang="en-GB" sz="1500" b="1" dirty="0" smtClean="0">
                          <a:solidFill>
                            <a:schemeClr val="tx1"/>
                          </a:solidFill>
                        </a:rPr>
                        <a:t>Design and communications</a:t>
                      </a:r>
                      <a:r>
                        <a:rPr lang="en-GB" sz="15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500" b="1" dirty="0" smtClean="0">
                          <a:solidFill>
                            <a:schemeClr val="tx1"/>
                          </a:solidFill>
                        </a:rPr>
                        <a:t>apprentice</a:t>
                      </a:r>
                      <a:endParaRPr lang="en-GB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389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 smtClean="0">
                          <a:solidFill>
                            <a:schemeClr val="tx1"/>
                          </a:solidFill>
                        </a:rPr>
                        <a:t>Bristol</a:t>
                      </a:r>
                      <a:endParaRPr lang="en-GB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389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294">
                <a:tc>
                  <a:txBody>
                    <a:bodyPr/>
                    <a:lstStyle/>
                    <a:p>
                      <a:r>
                        <a:rPr lang="en-GB" sz="1500" b="1" dirty="0" smtClean="0">
                          <a:solidFill>
                            <a:schemeClr val="tx1"/>
                          </a:solidFill>
                        </a:rPr>
                        <a:t>Apprentice clinical support worker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500" b="1" dirty="0" smtClean="0">
                          <a:solidFill>
                            <a:schemeClr val="tx1"/>
                          </a:solidFill>
                        </a:rPr>
                        <a:t>Wirral</a:t>
                      </a:r>
                      <a:endParaRPr lang="en-GB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77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chemeClr val="tx1"/>
                          </a:solidFill>
                        </a:rPr>
                        <a:t>Business</a:t>
                      </a:r>
                      <a:r>
                        <a:rPr lang="en-GB" sz="1500" b="1" baseline="0" dirty="0" smtClean="0">
                          <a:solidFill>
                            <a:schemeClr val="tx1"/>
                          </a:solidFill>
                        </a:rPr>
                        <a:t> administration apprentice</a:t>
                      </a:r>
                      <a:endParaRPr lang="en-GB" sz="1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389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 smtClean="0">
                          <a:solidFill>
                            <a:schemeClr val="tx1"/>
                          </a:solidFill>
                        </a:rPr>
                        <a:t>London</a:t>
                      </a:r>
                      <a:endParaRPr lang="en-GB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389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80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chemeClr val="tx1"/>
                          </a:solidFill>
                        </a:rPr>
                        <a:t>Apprentice</a:t>
                      </a:r>
                      <a:r>
                        <a:rPr lang="en-GB" sz="1500" b="1" baseline="0" dirty="0" smtClean="0">
                          <a:solidFill>
                            <a:schemeClr val="tx1"/>
                          </a:solidFill>
                        </a:rPr>
                        <a:t> dental nurse</a:t>
                      </a:r>
                      <a:endParaRPr lang="en-GB" sz="1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b="1" dirty="0" smtClean="0">
                          <a:solidFill>
                            <a:schemeClr val="tx1"/>
                          </a:solidFill>
                        </a:rPr>
                        <a:t>Leeds</a:t>
                      </a:r>
                      <a:r>
                        <a:rPr lang="en-GB" sz="15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395538" y="213396"/>
            <a:ext cx="7416823" cy="6953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200" b="1" dirty="0" smtClean="0">
                <a:solidFill>
                  <a:srgbClr val="A00054"/>
                </a:solidFill>
              </a:rPr>
              <a:t>Apprenticeships in the health sector in the last *3 months (examples)</a:t>
            </a:r>
            <a:endParaRPr lang="en-GB" sz="22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147662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203" y="5870799"/>
            <a:ext cx="8984676" cy="954107"/>
          </a:xfrm>
          <a:prstGeom prst="rect">
            <a:avLst/>
          </a:prstGeom>
          <a:solidFill>
            <a:srgbClr val="FF7111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en-GB" sz="1400" b="1" dirty="0">
                <a:solidFill>
                  <a:srgbClr val="1F497D"/>
                </a:solidFill>
              </a:rPr>
              <a:t>*As advertised on NHS </a:t>
            </a:r>
            <a:r>
              <a:rPr lang="en-GB" sz="1400" b="1" dirty="0" smtClean="0">
                <a:solidFill>
                  <a:srgbClr val="1F497D"/>
                </a:solidFill>
              </a:rPr>
              <a:t>Jobs</a:t>
            </a:r>
            <a:br>
              <a:rPr lang="en-GB" sz="1400" b="1" dirty="0" smtClean="0">
                <a:solidFill>
                  <a:srgbClr val="1F497D"/>
                </a:solidFill>
              </a:rPr>
            </a:br>
            <a:r>
              <a:rPr lang="en-GB" sz="1400" b="1" u="sng" dirty="0" smtClean="0">
                <a:solidFill>
                  <a:srgbClr val="1F497D"/>
                </a:solidFill>
              </a:rPr>
              <a:t>www.jobs.nhs.uk</a:t>
            </a:r>
            <a:endParaRPr lang="en-GB" sz="1400" b="1" u="sng" dirty="0">
              <a:solidFill>
                <a:srgbClr val="1F497D"/>
              </a:solidFill>
            </a:endParaRPr>
          </a:p>
          <a:p>
            <a:pPr algn="ctr" defTabSz="457200"/>
            <a:r>
              <a:rPr lang="en-GB" sz="1400" b="1" dirty="0">
                <a:solidFill>
                  <a:srgbClr val="1F497D"/>
                </a:solidFill>
              </a:rPr>
              <a:t>Candidates should also search on the National Apprenticeships website</a:t>
            </a:r>
            <a:br>
              <a:rPr lang="en-GB" sz="1400" b="1" dirty="0">
                <a:solidFill>
                  <a:srgbClr val="1F497D"/>
                </a:solidFill>
              </a:rPr>
            </a:br>
            <a:r>
              <a:rPr lang="en-GB" sz="1400" b="1" u="sng" dirty="0">
                <a:solidFill>
                  <a:srgbClr val="1F497D"/>
                </a:solidFill>
              </a:rPr>
              <a:t>www.gov.uk/apply-apprenticeship</a:t>
            </a:r>
          </a:p>
        </p:txBody>
      </p:sp>
    </p:spTree>
    <p:extLst>
      <p:ext uri="{BB962C8B-B14F-4D97-AF65-F5344CB8AC3E}">
        <p14:creationId xmlns:p14="http://schemas.microsoft.com/office/powerpoint/2010/main" val="333876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8184" y="526152"/>
            <a:ext cx="1512168" cy="2964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40226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147662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00726" y="908720"/>
            <a:ext cx="542610" cy="1954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11"/>
          <p:cNvSpPr txBox="1">
            <a:spLocks noChangeArrowheads="1"/>
          </p:cNvSpPr>
          <p:nvPr/>
        </p:nvSpPr>
        <p:spPr>
          <a:xfrm>
            <a:off x="2099471" y="2087206"/>
            <a:ext cx="4884797" cy="2554545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A00054"/>
                </a:solidFill>
                <a:latin typeface="+mj-lt"/>
                <a:ea typeface="+mj-ea"/>
                <a:cs typeface="Frutiga"/>
              </a:defRPr>
            </a:lvl1pPr>
          </a:lstStyle>
          <a:p>
            <a:pPr algn="ctr"/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Trends, changes and new roles</a:t>
            </a:r>
            <a:br>
              <a:rPr lang="en-GB" sz="4000" dirty="0" smtClean="0"/>
            </a:br>
            <a:endParaRPr lang="en-GB" sz="40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7600726" y="900094"/>
            <a:ext cx="1370746" cy="342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83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618581" y="689854"/>
            <a:ext cx="3426625" cy="2964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1887" y="490437"/>
            <a:ext cx="7471913" cy="922339"/>
          </a:xfrm>
        </p:spPr>
        <p:txBody>
          <a:bodyPr/>
          <a:lstStyle/>
          <a:p>
            <a:r>
              <a:rPr lang="en-GB" sz="3200" b="1" dirty="0" smtClean="0">
                <a:latin typeface="+mn-lt"/>
              </a:rPr>
              <a:t>Will you fit in?</a:t>
            </a:r>
            <a:endParaRPr lang="en-GB" sz="3200" b="1" dirty="0">
              <a:latin typeface="+mn-lt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835" y="3517208"/>
            <a:ext cx="73056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3461" y="1616042"/>
            <a:ext cx="826629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600" dirty="0" smtClean="0"/>
              <a:t>If you apply for a job or apprenticeship vacancy with the NHS, or a university course with placements in the NHS, you’ll </a:t>
            </a:r>
            <a:r>
              <a:rPr lang="en-GB" sz="2600" dirty="0"/>
              <a:t>need to show how you think the values of the </a:t>
            </a:r>
            <a:r>
              <a:rPr lang="en-GB" sz="2600" b="1" dirty="0"/>
              <a:t>NHS Constitution</a:t>
            </a:r>
            <a:r>
              <a:rPr lang="en-GB" sz="2600" dirty="0"/>
              <a:t> apply in your everyday </a:t>
            </a:r>
            <a:r>
              <a:rPr lang="en-GB" sz="2600" dirty="0" smtClean="0"/>
              <a:t>work:</a:t>
            </a:r>
            <a:endParaRPr lang="en-GB" sz="2600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3183" y="5157384"/>
            <a:ext cx="1114878" cy="100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147662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94930" y="6279604"/>
            <a:ext cx="2664157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www.healthcareers.nhs.uk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44530" y="6310808"/>
            <a:ext cx="2664157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@HealthCareersUK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21401" y="6298108"/>
            <a:ext cx="2923804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advice@healthcareers.nhs.uk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33577" y="5097905"/>
            <a:ext cx="6625087" cy="1015663"/>
          </a:xfrm>
          <a:prstGeom prst="rect">
            <a:avLst/>
          </a:prstGeom>
          <a:ln>
            <a:solidFill>
              <a:srgbClr val="A00054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000" b="1" dirty="0" smtClean="0"/>
              <a:t>Do you have what it takes? If you’re applying for a support role in the NHS, try the E-values tool on the NHS Jobs website www.jobs.nhs.uk 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89919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18581" y="689854"/>
            <a:ext cx="3426625" cy="2964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147662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443" y="325798"/>
            <a:ext cx="7471913" cy="512300"/>
          </a:xfrm>
        </p:spPr>
        <p:txBody>
          <a:bodyPr/>
          <a:lstStyle/>
          <a:p>
            <a:r>
              <a:rPr lang="en-GB" sz="3200" b="1" dirty="0" smtClean="0">
                <a:solidFill>
                  <a:srgbClr val="A00054"/>
                </a:solidFill>
                <a:latin typeface="+mj-lt"/>
              </a:rPr>
              <a:t>Trends, changes and new roles</a:t>
            </a:r>
            <a:endParaRPr lang="en-GB" sz="3200" b="1" dirty="0">
              <a:solidFill>
                <a:srgbClr val="A00054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930" y="6279604"/>
            <a:ext cx="2664157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www.healthcareers.nhs.uk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44530" y="6310808"/>
            <a:ext cx="2664157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@HealthCareersUK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21401" y="6298108"/>
            <a:ext cx="2923804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advice@healthcareers.nhs.uk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4801" y="897185"/>
            <a:ext cx="88904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600"/>
              </a:spcBef>
              <a:buClr>
                <a:srgbClr val="E28C05"/>
              </a:buClr>
              <a:buSzPct val="85000"/>
              <a:buFont typeface="Wingdings" panose="05000000000000000000" pitchFamily="2" charset="2"/>
              <a:buChar char="q"/>
            </a:pPr>
            <a:r>
              <a:rPr lang="en-GB" dirty="0" smtClean="0"/>
              <a:t>Increase in the number of: </a:t>
            </a:r>
          </a:p>
          <a:p>
            <a:pPr marL="914400" lvl="1" indent="-457200">
              <a:buClr>
                <a:srgbClr val="E28C05"/>
              </a:buClr>
              <a:buSzPct val="85000"/>
              <a:buFont typeface="Wingdings" panose="05000000000000000000" pitchFamily="2" charset="2"/>
              <a:buChar char="q"/>
            </a:pPr>
            <a:r>
              <a:rPr lang="en-GB" sz="1600" b="1" dirty="0"/>
              <a:t>apprenticeships</a:t>
            </a:r>
            <a:r>
              <a:rPr lang="en-GB" sz="1600" dirty="0"/>
              <a:t> offered by NHS (20,000 in 2015-16 and target of 19,000 in 2016/17)</a:t>
            </a:r>
          </a:p>
          <a:p>
            <a:pPr marL="914400" lvl="1" indent="-457200">
              <a:buClr>
                <a:srgbClr val="E28C05"/>
              </a:buClr>
              <a:buSzPct val="85000"/>
              <a:buFont typeface="Wingdings" panose="05000000000000000000" pitchFamily="2" charset="2"/>
              <a:buChar char="q"/>
            </a:pPr>
            <a:r>
              <a:rPr lang="en-GB" sz="1600" b="1" dirty="0" smtClean="0"/>
              <a:t>paramedic science</a:t>
            </a:r>
            <a:r>
              <a:rPr lang="en-GB" sz="1600" dirty="0" smtClean="0"/>
              <a:t> places at university</a:t>
            </a:r>
          </a:p>
          <a:p>
            <a:pPr marL="914400" lvl="1" indent="-457200">
              <a:buClr>
                <a:srgbClr val="E28C05"/>
              </a:buClr>
              <a:buSzPct val="85000"/>
              <a:buFont typeface="Wingdings" panose="05000000000000000000" pitchFamily="2" charset="2"/>
              <a:buChar char="q"/>
            </a:pPr>
            <a:r>
              <a:rPr lang="en-GB" sz="1600" b="1" dirty="0"/>
              <a:t>p</a:t>
            </a:r>
            <a:r>
              <a:rPr lang="en-GB" sz="1600" b="1" dirty="0" smtClean="0"/>
              <a:t>sychological </a:t>
            </a:r>
            <a:r>
              <a:rPr lang="en-GB" sz="1600" b="1" dirty="0"/>
              <a:t>wellbeing practitioners </a:t>
            </a:r>
            <a:r>
              <a:rPr lang="en-GB" sz="1600" dirty="0"/>
              <a:t>especially to work with </a:t>
            </a:r>
            <a:r>
              <a:rPr lang="en-GB" sz="1600" dirty="0" smtClean="0"/>
              <a:t>children</a:t>
            </a:r>
          </a:p>
          <a:p>
            <a:pPr marL="914400" lvl="1" indent="-457200">
              <a:buClr>
                <a:srgbClr val="E28C05"/>
              </a:buClr>
              <a:buSzPct val="85000"/>
              <a:buFont typeface="Wingdings" panose="05000000000000000000" pitchFamily="2" charset="2"/>
              <a:buChar char="q"/>
            </a:pPr>
            <a:r>
              <a:rPr lang="en-GB" sz="1600" b="1" dirty="0"/>
              <a:t>p</a:t>
            </a:r>
            <a:r>
              <a:rPr lang="en-GB" sz="1600" b="1" dirty="0" smtClean="0"/>
              <a:t>laces </a:t>
            </a:r>
            <a:r>
              <a:rPr lang="en-GB" sz="1600" b="1" dirty="0"/>
              <a:t>at medical </a:t>
            </a:r>
            <a:r>
              <a:rPr lang="en-GB" sz="1600" b="1" dirty="0" smtClean="0"/>
              <a:t>school (</a:t>
            </a:r>
            <a:r>
              <a:rPr lang="en-GB" sz="1600" dirty="0"/>
              <a:t>up to 1,500 </a:t>
            </a:r>
            <a:r>
              <a:rPr lang="en-GB" sz="1600" dirty="0" smtClean="0"/>
              <a:t>an additional places from 2018) </a:t>
            </a:r>
          </a:p>
          <a:p>
            <a:pPr marL="914400" lvl="1" indent="-457200">
              <a:buClr>
                <a:srgbClr val="E28C05"/>
              </a:buClr>
              <a:buSzPct val="85000"/>
              <a:buFont typeface="Wingdings" panose="05000000000000000000" pitchFamily="2" charset="2"/>
              <a:buChar char="q"/>
            </a:pPr>
            <a:r>
              <a:rPr lang="en-GB" sz="1600" dirty="0"/>
              <a:t>p</a:t>
            </a:r>
            <a:r>
              <a:rPr lang="en-GB" sz="1600" dirty="0" smtClean="0"/>
              <a:t>laces on the NHS </a:t>
            </a:r>
            <a:r>
              <a:rPr lang="en-GB" sz="1600" b="1" dirty="0" smtClean="0"/>
              <a:t>Graduate </a:t>
            </a:r>
            <a:r>
              <a:rPr lang="en-GB" sz="1600" b="1" dirty="0"/>
              <a:t>Management Training </a:t>
            </a:r>
            <a:r>
              <a:rPr lang="en-GB" sz="1600" b="1" dirty="0" smtClean="0"/>
              <a:t>Scheme </a:t>
            </a:r>
            <a:r>
              <a:rPr lang="en-GB" sz="1600" dirty="0" smtClean="0"/>
              <a:t>(up to 200 from 2018)</a:t>
            </a:r>
            <a:endParaRPr lang="en-GB" sz="1600" dirty="0"/>
          </a:p>
          <a:p>
            <a:pPr marL="457200" lvl="0" indent="-457200">
              <a:spcBef>
                <a:spcPts val="600"/>
              </a:spcBef>
              <a:buClr>
                <a:srgbClr val="E28C05"/>
              </a:buClr>
              <a:buSzPct val="85000"/>
              <a:buFont typeface="Wingdings" panose="05000000000000000000" pitchFamily="2" charset="2"/>
              <a:buChar char="q"/>
            </a:pPr>
            <a:r>
              <a:rPr lang="en-GB" b="1" dirty="0" smtClean="0"/>
              <a:t>Physician associate</a:t>
            </a:r>
            <a:r>
              <a:rPr lang="en-GB" dirty="0" smtClean="0"/>
              <a:t>: </a:t>
            </a:r>
          </a:p>
          <a:p>
            <a:pPr marL="914400" lvl="1" indent="-457200">
              <a:buClr>
                <a:srgbClr val="E28C05"/>
              </a:buClr>
              <a:buSzPct val="85000"/>
              <a:buFont typeface="Wingdings" panose="05000000000000000000" pitchFamily="2" charset="2"/>
              <a:buChar char="Ø"/>
            </a:pPr>
            <a:r>
              <a:rPr lang="en-GB" sz="1600" dirty="0" smtClean="0"/>
              <a:t>postgraduate-trained, working under supervision of a doctor</a:t>
            </a:r>
          </a:p>
          <a:p>
            <a:pPr marL="914400" lvl="1" indent="-457200">
              <a:buClr>
                <a:srgbClr val="E28C05"/>
              </a:buClr>
              <a:buSzPct val="85000"/>
              <a:buFont typeface="Wingdings" panose="05000000000000000000" pitchFamily="2" charset="2"/>
              <a:buChar char="Ø"/>
            </a:pPr>
            <a:r>
              <a:rPr lang="en-GB" sz="1600" dirty="0" smtClean="0"/>
              <a:t>considerable expansion of university places in 2015/16/17</a:t>
            </a:r>
          </a:p>
          <a:p>
            <a:pPr marL="457200" lvl="0" indent="-457200">
              <a:spcBef>
                <a:spcPts val="600"/>
              </a:spcBef>
              <a:buClr>
                <a:srgbClr val="E28C05"/>
              </a:buClr>
              <a:buSzPct val="85000"/>
              <a:buFont typeface="Wingdings" panose="05000000000000000000" pitchFamily="2" charset="2"/>
              <a:buChar char="q"/>
            </a:pPr>
            <a:r>
              <a:rPr lang="en-GB" dirty="0" smtClean="0"/>
              <a:t>Changes to </a:t>
            </a:r>
            <a:r>
              <a:rPr lang="en-GB" b="1" dirty="0" smtClean="0"/>
              <a:t>financial support for students on pre-registration healthcare courses</a:t>
            </a:r>
          </a:p>
          <a:p>
            <a:pPr marL="457200" lvl="0" indent="-457200">
              <a:spcBef>
                <a:spcPts val="600"/>
              </a:spcBef>
              <a:buClr>
                <a:srgbClr val="E28C05"/>
              </a:buClr>
              <a:buSzPct val="85000"/>
              <a:buFont typeface="Wingdings" panose="05000000000000000000" pitchFamily="2" charset="2"/>
              <a:buChar char="q"/>
            </a:pPr>
            <a:r>
              <a:rPr lang="en-GB" b="1" dirty="0" smtClean="0"/>
              <a:t>Nursing degree apprenticeships</a:t>
            </a:r>
            <a:r>
              <a:rPr lang="en-GB" dirty="0" smtClean="0"/>
              <a:t>:</a:t>
            </a:r>
          </a:p>
          <a:p>
            <a:pPr marL="914400" lvl="1" indent="-457200">
              <a:buClr>
                <a:srgbClr val="E28C05"/>
              </a:buClr>
              <a:buSzPct val="85000"/>
              <a:buFont typeface="Wingdings" panose="05000000000000000000" pitchFamily="2" charset="2"/>
              <a:buChar char="Ø"/>
            </a:pPr>
            <a:r>
              <a:rPr lang="en-GB" sz="1600" dirty="0" smtClean="0"/>
              <a:t>apprenticeship standard confirmed Nov 2016</a:t>
            </a:r>
          </a:p>
          <a:p>
            <a:pPr marL="914400" lvl="1" indent="-457200">
              <a:buClr>
                <a:srgbClr val="E28C05"/>
              </a:buClr>
              <a:buSzPct val="85000"/>
              <a:buFont typeface="Wingdings" panose="05000000000000000000" pitchFamily="2" charset="2"/>
              <a:buChar char="Ø"/>
            </a:pPr>
            <a:r>
              <a:rPr lang="en-GB" sz="1600" dirty="0" smtClean="0"/>
              <a:t>first  intake could be starting Sept 2017</a:t>
            </a:r>
          </a:p>
          <a:p>
            <a:pPr marL="457200" lvl="0" indent="-457200">
              <a:spcBef>
                <a:spcPts val="600"/>
              </a:spcBef>
              <a:buClr>
                <a:srgbClr val="E28C05"/>
              </a:buClr>
              <a:buSzPct val="85000"/>
              <a:buFont typeface="Wingdings" panose="05000000000000000000" pitchFamily="2" charset="2"/>
              <a:buChar char="q"/>
            </a:pPr>
            <a:r>
              <a:rPr lang="en-GB" b="1" dirty="0" smtClean="0"/>
              <a:t>Nursing associate</a:t>
            </a:r>
            <a:r>
              <a:rPr lang="en-GB" dirty="0" smtClean="0"/>
              <a:t>: </a:t>
            </a:r>
          </a:p>
          <a:p>
            <a:pPr marL="914400" lvl="1" indent="-457200">
              <a:buClr>
                <a:srgbClr val="E28C05"/>
              </a:buClr>
              <a:buSzPct val="85000"/>
              <a:buFont typeface="Wingdings" panose="05000000000000000000" pitchFamily="2" charset="2"/>
              <a:buChar char="Ø"/>
            </a:pPr>
            <a:r>
              <a:rPr lang="en-GB" sz="1600" dirty="0" smtClean="0"/>
              <a:t>new role between healthcare assistant and registered nurse</a:t>
            </a:r>
          </a:p>
          <a:p>
            <a:pPr marL="914400" lvl="1" indent="-457200">
              <a:buClr>
                <a:srgbClr val="E28C05"/>
              </a:buClr>
              <a:buSzPct val="85000"/>
              <a:buFont typeface="Wingdings" panose="05000000000000000000" pitchFamily="2" charset="2"/>
              <a:buChar char="Ø"/>
            </a:pPr>
            <a:r>
              <a:rPr lang="en-GB" sz="1600" dirty="0" smtClean="0"/>
              <a:t>being piloted in 2016/17 – two intakes of 1,000 associates each</a:t>
            </a:r>
          </a:p>
          <a:p>
            <a:pPr marL="914400" lvl="1" indent="-457200">
              <a:buClr>
                <a:srgbClr val="E28C05"/>
              </a:buClr>
              <a:buSzPct val="85000"/>
              <a:buFont typeface="Wingdings" panose="05000000000000000000" pitchFamily="2" charset="2"/>
              <a:buChar char="Ø"/>
            </a:pPr>
            <a:r>
              <a:rPr lang="en-GB" sz="1600" dirty="0" smtClean="0"/>
              <a:t>will be regulated by the Nursing and Midwifery Council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0727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68"/>
    </mc:Choice>
    <mc:Fallback xmlns="">
      <p:transition spd="slow" advTm="28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18581" y="689854"/>
            <a:ext cx="3426625" cy="2964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147662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443" y="325798"/>
            <a:ext cx="7471913" cy="512300"/>
          </a:xfrm>
        </p:spPr>
        <p:txBody>
          <a:bodyPr/>
          <a:lstStyle/>
          <a:p>
            <a:r>
              <a:rPr lang="en-GB" sz="2600" b="1" dirty="0" smtClean="0">
                <a:solidFill>
                  <a:srgbClr val="A00054"/>
                </a:solidFill>
                <a:latin typeface="+mj-lt"/>
              </a:rPr>
              <a:t>Examples of routes into nursing in England</a:t>
            </a:r>
            <a:endParaRPr lang="en-GB" sz="2600" b="1" dirty="0">
              <a:solidFill>
                <a:srgbClr val="A00054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930" y="6279604"/>
            <a:ext cx="2664157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www.healthcareers.nhs.uk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44530" y="6310808"/>
            <a:ext cx="2664157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@HealthCareersUK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21401" y="6298108"/>
            <a:ext cx="2923804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advice@healthcareers.nhs.uk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5500" y="3562709"/>
            <a:ext cx="1937971" cy="607531"/>
          </a:xfrm>
          <a:prstGeom prst="rect">
            <a:avLst/>
          </a:prstGeom>
          <a:solidFill>
            <a:srgbClr val="E28C0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>
                <a:solidFill>
                  <a:schemeClr val="tx1"/>
                </a:solidFill>
              </a:rPr>
              <a:t>She gets recognition of her first degree through APEL</a:t>
            </a:r>
            <a:endParaRPr lang="en-GB" sz="13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20507" y="2720903"/>
            <a:ext cx="1794293" cy="980476"/>
          </a:xfrm>
          <a:prstGeom prst="rect">
            <a:avLst/>
          </a:prstGeom>
          <a:solidFill>
            <a:srgbClr val="E28C0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>
                <a:solidFill>
                  <a:schemeClr val="tx1"/>
                </a:solidFill>
              </a:rPr>
              <a:t>She takes a 3-year full-time </a:t>
            </a:r>
            <a:br>
              <a:rPr lang="en-GB" sz="1300" dirty="0" smtClean="0">
                <a:solidFill>
                  <a:schemeClr val="tx1"/>
                </a:solidFill>
              </a:rPr>
            </a:br>
            <a:r>
              <a:rPr lang="en-GB" sz="1300" dirty="0" smtClean="0">
                <a:solidFill>
                  <a:schemeClr val="tx1"/>
                </a:solidFill>
              </a:rPr>
              <a:t>pre-registration degree in children’s nursing</a:t>
            </a:r>
            <a:endParaRPr lang="en-GB" sz="13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20507" y="4908676"/>
            <a:ext cx="1794294" cy="1086681"/>
          </a:xfrm>
          <a:prstGeom prst="rect">
            <a:avLst/>
          </a:prstGeom>
          <a:solidFill>
            <a:srgbClr val="E28C0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b="1" dirty="0" err="1" smtClean="0">
                <a:solidFill>
                  <a:schemeClr val="tx1"/>
                </a:solidFill>
              </a:rPr>
              <a:t>Shipa</a:t>
            </a:r>
            <a:r>
              <a:rPr lang="en-GB" sz="1300" dirty="0" smtClean="0">
                <a:solidFill>
                  <a:schemeClr val="tx1"/>
                </a:solidFill>
              </a:rPr>
              <a:t> is 28, has 3 A-levels in chemistry, psychology and English and wants to be a children’s nurse</a:t>
            </a:r>
            <a:endParaRPr lang="en-GB" sz="13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3899" y="4908676"/>
            <a:ext cx="1949573" cy="1078132"/>
          </a:xfrm>
          <a:prstGeom prst="rect">
            <a:avLst/>
          </a:prstGeom>
          <a:solidFill>
            <a:srgbClr val="E28C0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b="1" dirty="0" smtClean="0">
                <a:solidFill>
                  <a:schemeClr val="tx1"/>
                </a:solidFill>
              </a:rPr>
              <a:t>Kelly </a:t>
            </a:r>
            <a:r>
              <a:rPr lang="en-GB" sz="1300" dirty="0" smtClean="0">
                <a:solidFill>
                  <a:schemeClr val="tx1"/>
                </a:solidFill>
              </a:rPr>
              <a:t>is 21 and has just completed a first degree in psychology. She’s interested in adult nursing </a:t>
            </a:r>
            <a:endParaRPr lang="en-GB" sz="13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8409" y="1965557"/>
            <a:ext cx="1915062" cy="1088194"/>
          </a:xfrm>
          <a:prstGeom prst="rect">
            <a:avLst/>
          </a:prstGeom>
          <a:solidFill>
            <a:srgbClr val="E28C0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>
                <a:solidFill>
                  <a:schemeClr val="tx1"/>
                </a:solidFill>
              </a:rPr>
              <a:t>Takes a shortened/ accelerated  </a:t>
            </a:r>
            <a:br>
              <a:rPr lang="en-GB" sz="1300" dirty="0" smtClean="0">
                <a:solidFill>
                  <a:schemeClr val="tx1"/>
                </a:solidFill>
              </a:rPr>
            </a:br>
            <a:r>
              <a:rPr lang="en-GB" sz="1300" dirty="0" smtClean="0">
                <a:solidFill>
                  <a:schemeClr val="tx1"/>
                </a:solidFill>
              </a:rPr>
              <a:t>full-time </a:t>
            </a:r>
            <a:br>
              <a:rPr lang="en-GB" sz="1300" dirty="0" smtClean="0">
                <a:solidFill>
                  <a:schemeClr val="tx1"/>
                </a:solidFill>
              </a:rPr>
            </a:br>
            <a:r>
              <a:rPr lang="en-GB" sz="1300" dirty="0" smtClean="0">
                <a:solidFill>
                  <a:schemeClr val="tx1"/>
                </a:solidFill>
              </a:rPr>
              <a:t>pre-registration degree in adult nursing</a:t>
            </a:r>
            <a:endParaRPr lang="en-GB" sz="13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50377" y="2001787"/>
            <a:ext cx="2297071" cy="810424"/>
          </a:xfrm>
          <a:prstGeom prst="rect">
            <a:avLst/>
          </a:prstGeom>
          <a:solidFill>
            <a:srgbClr val="E28C0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>
                <a:solidFill>
                  <a:schemeClr val="tx1"/>
                </a:solidFill>
              </a:rPr>
              <a:t>She takes a shortened nursing degree apprenticeship in learning disability nursing </a:t>
            </a:r>
            <a:endParaRPr lang="en-GB" sz="13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50376" y="4908676"/>
            <a:ext cx="2297073" cy="1086682"/>
          </a:xfrm>
          <a:prstGeom prst="rect">
            <a:avLst/>
          </a:prstGeom>
          <a:solidFill>
            <a:srgbClr val="E28C0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b="1" dirty="0" smtClean="0">
                <a:solidFill>
                  <a:schemeClr val="tx1"/>
                </a:solidFill>
              </a:rPr>
              <a:t>Carmel</a:t>
            </a:r>
            <a:r>
              <a:rPr lang="en-GB" sz="1300" dirty="0" smtClean="0">
                <a:solidFill>
                  <a:schemeClr val="tx1"/>
                </a:solidFill>
              </a:rPr>
              <a:t> is 18 and has 5 GCSEs A-C including maths and English. She enjoys her p/t job in a school with students with special needs</a:t>
            </a:r>
            <a:endParaRPr lang="en-GB" sz="1300" dirty="0">
              <a:solidFill>
                <a:schemeClr val="tx1"/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1035167" y="4195821"/>
            <a:ext cx="241546" cy="647248"/>
          </a:xfrm>
          <a:prstGeom prst="upArrow">
            <a:avLst/>
          </a:prstGeom>
          <a:solidFill>
            <a:srgbClr val="0038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00"/>
          </a:p>
        </p:txBody>
      </p:sp>
      <p:sp>
        <p:nvSpPr>
          <p:cNvPr id="33" name="Up Arrow 32"/>
          <p:cNvSpPr/>
          <p:nvPr/>
        </p:nvSpPr>
        <p:spPr>
          <a:xfrm>
            <a:off x="1035168" y="1430230"/>
            <a:ext cx="241546" cy="520787"/>
          </a:xfrm>
          <a:prstGeom prst="upArrow">
            <a:avLst/>
          </a:prstGeom>
          <a:solidFill>
            <a:srgbClr val="0038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00"/>
          </a:p>
        </p:txBody>
      </p:sp>
      <p:sp>
        <p:nvSpPr>
          <p:cNvPr id="34" name="Up Arrow 33"/>
          <p:cNvSpPr/>
          <p:nvPr/>
        </p:nvSpPr>
        <p:spPr>
          <a:xfrm>
            <a:off x="1035168" y="3072841"/>
            <a:ext cx="241546" cy="455364"/>
          </a:xfrm>
          <a:prstGeom prst="upArrow">
            <a:avLst/>
          </a:prstGeom>
          <a:solidFill>
            <a:srgbClr val="0038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00"/>
          </a:p>
        </p:txBody>
      </p:sp>
      <p:sp>
        <p:nvSpPr>
          <p:cNvPr id="36" name="Up Arrow 35"/>
          <p:cNvSpPr/>
          <p:nvPr/>
        </p:nvSpPr>
        <p:spPr>
          <a:xfrm>
            <a:off x="3079387" y="1446581"/>
            <a:ext cx="241546" cy="1243910"/>
          </a:xfrm>
          <a:prstGeom prst="upArrow">
            <a:avLst/>
          </a:prstGeom>
          <a:solidFill>
            <a:srgbClr val="0038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00"/>
          </a:p>
        </p:txBody>
      </p:sp>
      <p:sp>
        <p:nvSpPr>
          <p:cNvPr id="37" name="Up Arrow 36"/>
          <p:cNvSpPr/>
          <p:nvPr/>
        </p:nvSpPr>
        <p:spPr>
          <a:xfrm>
            <a:off x="3079387" y="3706310"/>
            <a:ext cx="241546" cy="1165454"/>
          </a:xfrm>
          <a:prstGeom prst="upArrow">
            <a:avLst/>
          </a:prstGeom>
          <a:solidFill>
            <a:srgbClr val="0038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00"/>
          </a:p>
        </p:txBody>
      </p:sp>
      <p:sp>
        <p:nvSpPr>
          <p:cNvPr id="39" name="Up Arrow 38"/>
          <p:cNvSpPr/>
          <p:nvPr/>
        </p:nvSpPr>
        <p:spPr>
          <a:xfrm>
            <a:off x="5278139" y="4207646"/>
            <a:ext cx="241546" cy="635423"/>
          </a:xfrm>
          <a:prstGeom prst="upArrow">
            <a:avLst/>
          </a:prstGeom>
          <a:solidFill>
            <a:srgbClr val="0038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00"/>
          </a:p>
        </p:txBody>
      </p:sp>
      <p:sp>
        <p:nvSpPr>
          <p:cNvPr id="42" name="Up Arrow 41"/>
          <p:cNvSpPr/>
          <p:nvPr/>
        </p:nvSpPr>
        <p:spPr>
          <a:xfrm>
            <a:off x="7739572" y="4445420"/>
            <a:ext cx="241546" cy="426344"/>
          </a:xfrm>
          <a:prstGeom prst="upArrow">
            <a:avLst/>
          </a:prstGeom>
          <a:solidFill>
            <a:srgbClr val="0038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00"/>
          </a:p>
        </p:txBody>
      </p:sp>
      <p:sp>
        <p:nvSpPr>
          <p:cNvPr id="45" name="Up Arrow 44"/>
          <p:cNvSpPr/>
          <p:nvPr/>
        </p:nvSpPr>
        <p:spPr>
          <a:xfrm>
            <a:off x="7728866" y="2585707"/>
            <a:ext cx="241546" cy="381779"/>
          </a:xfrm>
          <a:prstGeom prst="upArrow">
            <a:avLst/>
          </a:prstGeom>
          <a:solidFill>
            <a:srgbClr val="0038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00"/>
          </a:p>
        </p:txBody>
      </p:sp>
      <p:sp>
        <p:nvSpPr>
          <p:cNvPr id="47" name="Up Arrow 46"/>
          <p:cNvSpPr/>
          <p:nvPr/>
        </p:nvSpPr>
        <p:spPr>
          <a:xfrm>
            <a:off x="7728866" y="1415690"/>
            <a:ext cx="241546" cy="323645"/>
          </a:xfrm>
          <a:prstGeom prst="upArrow">
            <a:avLst/>
          </a:prstGeom>
          <a:solidFill>
            <a:srgbClr val="0038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00" dirty="0"/>
          </a:p>
        </p:txBody>
      </p:sp>
      <p:sp>
        <p:nvSpPr>
          <p:cNvPr id="27" name="Rectangle 26"/>
          <p:cNvSpPr/>
          <p:nvPr/>
        </p:nvSpPr>
        <p:spPr>
          <a:xfrm>
            <a:off x="4250377" y="3681227"/>
            <a:ext cx="2297072" cy="489013"/>
          </a:xfrm>
          <a:prstGeom prst="rect">
            <a:avLst/>
          </a:prstGeom>
          <a:solidFill>
            <a:srgbClr val="E28C0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>
                <a:solidFill>
                  <a:schemeClr val="tx1"/>
                </a:solidFill>
              </a:rPr>
              <a:t>She takes 2-year training as a nursing associate </a:t>
            </a:r>
            <a:endParaRPr lang="en-GB" sz="1300" dirty="0">
              <a:solidFill>
                <a:schemeClr val="tx1"/>
              </a:solidFill>
            </a:endParaRPr>
          </a:p>
        </p:txBody>
      </p:sp>
      <p:sp>
        <p:nvSpPr>
          <p:cNvPr id="50" name="Up Arrow 49"/>
          <p:cNvSpPr/>
          <p:nvPr/>
        </p:nvSpPr>
        <p:spPr>
          <a:xfrm>
            <a:off x="5278139" y="2832705"/>
            <a:ext cx="241546" cy="822644"/>
          </a:xfrm>
          <a:prstGeom prst="upArrow">
            <a:avLst/>
          </a:prstGeom>
          <a:solidFill>
            <a:srgbClr val="0038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00"/>
          </a:p>
        </p:txBody>
      </p:sp>
      <p:sp>
        <p:nvSpPr>
          <p:cNvPr id="52" name="Up Arrow 51"/>
          <p:cNvSpPr/>
          <p:nvPr/>
        </p:nvSpPr>
        <p:spPr>
          <a:xfrm>
            <a:off x="5278139" y="1430230"/>
            <a:ext cx="241546" cy="549868"/>
          </a:xfrm>
          <a:prstGeom prst="upArrow">
            <a:avLst/>
          </a:prstGeom>
          <a:solidFill>
            <a:srgbClr val="0038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00" dirty="0"/>
          </a:p>
        </p:txBody>
      </p:sp>
      <p:grpSp>
        <p:nvGrpSpPr>
          <p:cNvPr id="7" name="Group 6"/>
          <p:cNvGrpSpPr/>
          <p:nvPr/>
        </p:nvGrpSpPr>
        <p:grpSpPr>
          <a:xfrm>
            <a:off x="175501" y="986343"/>
            <a:ext cx="8802214" cy="428386"/>
            <a:chOff x="175501" y="986343"/>
            <a:chExt cx="8802214" cy="428386"/>
          </a:xfrm>
        </p:grpSpPr>
        <p:sp>
          <p:nvSpPr>
            <p:cNvPr id="2" name="Rectangle 1"/>
            <p:cNvSpPr/>
            <p:nvPr/>
          </p:nvSpPr>
          <p:spPr>
            <a:xfrm>
              <a:off x="175501" y="986343"/>
              <a:ext cx="8802214" cy="428386"/>
            </a:xfrm>
            <a:prstGeom prst="rect">
              <a:avLst/>
            </a:prstGeom>
            <a:solidFill>
              <a:srgbClr val="E28C05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 Registration with the NMC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0287" y="1035447"/>
              <a:ext cx="572089" cy="330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Rectangle 39"/>
          <p:cNvSpPr/>
          <p:nvPr/>
        </p:nvSpPr>
        <p:spPr>
          <a:xfrm>
            <a:off x="6763110" y="1768416"/>
            <a:ext cx="2194470" cy="817292"/>
          </a:xfrm>
          <a:prstGeom prst="rect">
            <a:avLst/>
          </a:prstGeom>
          <a:solidFill>
            <a:srgbClr val="E28C0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>
                <a:solidFill>
                  <a:schemeClr val="tx1"/>
                </a:solidFill>
              </a:rPr>
              <a:t>He completes a 4-year nursing degree apprenticeship in mental health nursing</a:t>
            </a:r>
            <a:endParaRPr lang="en-GB" sz="13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755085" y="2967487"/>
            <a:ext cx="2194469" cy="1449238"/>
          </a:xfrm>
          <a:prstGeom prst="rect">
            <a:avLst/>
          </a:prstGeom>
          <a:solidFill>
            <a:srgbClr val="E28C0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>
                <a:solidFill>
                  <a:schemeClr val="tx1"/>
                </a:solidFill>
              </a:rPr>
              <a:t>He takes an 18-month advanced apprenticeship in health &amp; social care where he works as a senior healthcare support worker with patients with mental ill health</a:t>
            </a:r>
            <a:endParaRPr lang="en-GB" sz="13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763109" y="4908676"/>
            <a:ext cx="2203011" cy="1086682"/>
          </a:xfrm>
          <a:prstGeom prst="rect">
            <a:avLst/>
          </a:prstGeom>
          <a:solidFill>
            <a:srgbClr val="E28C0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b="1" dirty="0" smtClean="0">
                <a:solidFill>
                  <a:schemeClr val="tx1"/>
                </a:solidFill>
              </a:rPr>
              <a:t>Nigel</a:t>
            </a:r>
            <a:r>
              <a:rPr lang="en-GB" sz="1300" dirty="0" smtClean="0">
                <a:solidFill>
                  <a:schemeClr val="tx1"/>
                </a:solidFill>
              </a:rPr>
              <a:t> is 36 , has GCSEs in maths and English. He works as a healthcare assistant and completes the Care Certificate</a:t>
            </a:r>
            <a:endParaRPr lang="en-GB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42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68"/>
    </mc:Choice>
    <mc:Fallback xmlns="">
      <p:transition spd="slow" advTm="28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  <p:bldP spid="25" grpId="0" animBg="1"/>
      <p:bldP spid="30" grpId="0" animBg="1"/>
      <p:bldP spid="31" grpId="0" animBg="1"/>
      <p:bldP spid="4" grpId="0" animBg="1"/>
      <p:bldP spid="33" grpId="0" animBg="1"/>
      <p:bldP spid="34" grpId="0" animBg="1"/>
      <p:bldP spid="36" grpId="0" animBg="1"/>
      <p:bldP spid="37" grpId="0" animBg="1"/>
      <p:bldP spid="39" grpId="0" animBg="1"/>
      <p:bldP spid="42" grpId="0" animBg="1"/>
      <p:bldP spid="45" grpId="0" animBg="1"/>
      <p:bldP spid="47" grpId="0" animBg="1"/>
      <p:bldP spid="27" grpId="0" animBg="1"/>
      <p:bldP spid="50" grpId="0" animBg="1"/>
      <p:bldP spid="52" grpId="0" animBg="1"/>
      <p:bldP spid="40" grpId="0" animBg="1"/>
      <p:bldP spid="41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38125" y="5656747"/>
            <a:ext cx="8658225" cy="49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31721" rIns="0" bIns="131721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E28C05"/>
              </a:buClr>
              <a:buSzPct val="85000"/>
            </a:pPr>
            <a:r>
              <a:rPr lang="en-US" sz="1500" b="1" dirty="0" smtClean="0">
                <a:latin typeface="Arial" charset="0"/>
                <a:cs typeface="Arial" charset="0"/>
              </a:rPr>
              <a:t>More information? </a:t>
            </a:r>
            <a:r>
              <a:rPr lang="en-US" sz="1500" b="1" u="sng" dirty="0" smtClean="0">
                <a:solidFill>
                  <a:srgbClr val="003893"/>
                </a:solidFill>
                <a:latin typeface="Arial" charset="0"/>
                <a:cs typeface="Arial" charset="0"/>
              </a:rPr>
              <a:t>www.nhsbsa.nhs.uk/students</a:t>
            </a:r>
            <a:endParaRPr lang="en-US" sz="1500" u="sng" dirty="0">
              <a:solidFill>
                <a:srgbClr val="003893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18581" y="689854"/>
            <a:ext cx="3426625" cy="2964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147662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443" y="325798"/>
            <a:ext cx="7471913" cy="512300"/>
          </a:xfrm>
        </p:spPr>
        <p:txBody>
          <a:bodyPr/>
          <a:lstStyle/>
          <a:p>
            <a:r>
              <a:rPr lang="en-GB" sz="2400" b="1" dirty="0" smtClean="0">
                <a:solidFill>
                  <a:srgbClr val="A00054"/>
                </a:solidFill>
                <a:latin typeface="+mj-lt"/>
              </a:rPr>
              <a:t>NHS student support – up until August 2017</a:t>
            </a:r>
            <a:endParaRPr lang="en-GB" sz="2400" b="1" dirty="0">
              <a:solidFill>
                <a:srgbClr val="A00054"/>
              </a:solidFill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884336"/>
              </p:ext>
            </p:extLst>
          </p:nvPr>
        </p:nvGraphicFramePr>
        <p:xfrm>
          <a:off x="564666" y="1498579"/>
          <a:ext cx="8005142" cy="252903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74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0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9037">
                <a:tc>
                  <a:txBody>
                    <a:bodyPr/>
                    <a:lstStyle/>
                    <a:p>
                      <a:pPr marL="285750" lvl="0" indent="-285750" defTabSz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E28C05"/>
                        </a:buClr>
                        <a:buSzPct val="85000"/>
                        <a:buFont typeface="Wingdings" pitchFamily="2" charset="2"/>
                        <a:buChar char="q"/>
                      </a:pPr>
                      <a:r>
                        <a:rPr kumimoji="0" lang="en-US" sz="18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Nursing</a:t>
                      </a:r>
                    </a:p>
                    <a:p>
                      <a:pPr marL="285750" lvl="0" indent="-285750" defTabSz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E28C05"/>
                        </a:buClr>
                        <a:buSzPct val="85000"/>
                        <a:buFont typeface="Wingdings" pitchFamily="2" charset="2"/>
                        <a:buChar char="q"/>
                      </a:pPr>
                      <a:r>
                        <a:rPr kumimoji="0" lang="en-US" sz="1800" b="0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Midwifery</a:t>
                      </a:r>
                    </a:p>
                    <a:p>
                      <a:pPr marL="285750" lvl="0" indent="-285750" defTabSz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E28C05"/>
                        </a:buClr>
                        <a:buSzPct val="85000"/>
                        <a:buFont typeface="Wingdings" pitchFamily="2" charset="2"/>
                        <a:buChar char="q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Physiotherapy</a:t>
                      </a:r>
                    </a:p>
                    <a:p>
                      <a:pPr marL="285750" lvl="0" indent="-285750" defTabSz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E28C05"/>
                        </a:buClr>
                        <a:buSzPct val="85000"/>
                        <a:buFont typeface="Wingdings" pitchFamily="2" charset="2"/>
                        <a:buChar char="q"/>
                      </a:pPr>
                      <a:r>
                        <a:rPr kumimoji="0" lang="en-US" sz="1800" b="0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Radiography</a:t>
                      </a:r>
                    </a:p>
                    <a:p>
                      <a:pPr marL="285750" lvl="0" indent="-285750" defTabSz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E28C05"/>
                        </a:buClr>
                        <a:buSzPct val="85000"/>
                        <a:buFont typeface="Wingdings" pitchFamily="2" charset="2"/>
                        <a:buChar char="q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Dietetics</a:t>
                      </a:r>
                    </a:p>
                    <a:p>
                      <a:pPr marL="285750" lvl="0" indent="-285750" defTabSz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E28C05"/>
                        </a:buClr>
                        <a:buSzPct val="85000"/>
                        <a:buFont typeface="Wingdings" pitchFamily="2" charset="2"/>
                        <a:buChar char="q"/>
                      </a:pPr>
                      <a:r>
                        <a:rPr kumimoji="0" lang="en-US" sz="1800" b="0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Dental hygiene</a:t>
                      </a:r>
                    </a:p>
                    <a:p>
                      <a:pPr marL="285750" lvl="0" indent="-285750" defTabSz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E28C05"/>
                        </a:buClr>
                        <a:buSzPct val="85000"/>
                        <a:buFont typeface="Wingdings" pitchFamily="2" charset="2"/>
                        <a:buChar char="q"/>
                      </a:pPr>
                      <a:r>
                        <a:rPr kumimoji="0" lang="en-US" sz="1800" b="1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Dental therapy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742950" lvl="1" indent="-285750" defTabSz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E28C05"/>
                        </a:buClr>
                        <a:buSzPct val="85000"/>
                        <a:buFont typeface="Wingdings" pitchFamily="2" charset="2"/>
                        <a:buChar char="q"/>
                      </a:pPr>
                      <a:r>
                        <a:rPr kumimoji="0" lang="en-US" sz="18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Occupational therapy</a:t>
                      </a:r>
                    </a:p>
                    <a:p>
                      <a:pPr marL="742950" lvl="1" indent="-285750" defTabSz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E28C05"/>
                        </a:buClr>
                        <a:buSzPct val="85000"/>
                        <a:buFont typeface="Wingdings" pitchFamily="2" charset="2"/>
                        <a:buChar char="q"/>
                      </a:pPr>
                      <a:r>
                        <a:rPr kumimoji="0" lang="en-US" sz="1800" b="0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Speech &amp;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language therapy</a:t>
                      </a:r>
                      <a:endParaRPr kumimoji="0" lang="en-US" sz="1800" b="0" i="0" u="none" strike="noStrike" cap="none" normalizeH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742950" lvl="1" indent="-285750" defTabSz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E28C05"/>
                        </a:buClr>
                        <a:buSzPct val="85000"/>
                        <a:buFont typeface="Wingdings" pitchFamily="2" charset="2"/>
                        <a:buChar char="q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Orthoptics</a:t>
                      </a:r>
                    </a:p>
                    <a:p>
                      <a:pPr marL="742950" lvl="1" indent="-285750" defTabSz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E28C05"/>
                        </a:buClr>
                        <a:buSzPct val="85000"/>
                        <a:buFont typeface="Wingdings" pitchFamily="2" charset="2"/>
                        <a:buChar char="q"/>
                      </a:pPr>
                      <a:r>
                        <a:rPr kumimoji="0" lang="en-US" sz="1800" b="0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Prosthetics/Orthotics</a:t>
                      </a:r>
                    </a:p>
                    <a:p>
                      <a:pPr marL="742950" lvl="1" indent="-285750" defTabSz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E28C05"/>
                        </a:buClr>
                        <a:buSzPct val="85000"/>
                        <a:buFont typeface="Wingdings" pitchFamily="2" charset="2"/>
                        <a:buChar char="q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podiatry</a:t>
                      </a:r>
                    </a:p>
                    <a:p>
                      <a:pPr marL="742950" lvl="1" indent="-285750" defTabSz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E28C05"/>
                        </a:buClr>
                        <a:buSzPct val="85000"/>
                        <a:buFont typeface="Wingdings" pitchFamily="2" charset="2"/>
                        <a:buChar char="q"/>
                      </a:pPr>
                      <a:r>
                        <a:rPr kumimoji="0" lang="en-US" sz="1800" b="0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Operating department practice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4234" y="4027616"/>
            <a:ext cx="790557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rgbClr val="E28C05"/>
              </a:buClr>
              <a:buSzPct val="85000"/>
            </a:pPr>
            <a:r>
              <a:rPr lang="en-US" b="1" dirty="0" smtClean="0">
                <a:latin typeface="Arial" charset="0"/>
                <a:cs typeface="Arial" charset="0"/>
              </a:rPr>
              <a:t>Currently receive</a:t>
            </a:r>
            <a:r>
              <a:rPr lang="en-US" b="1" dirty="0">
                <a:latin typeface="Arial" charset="0"/>
                <a:cs typeface="Arial" charset="0"/>
              </a:rPr>
              <a:t>:</a:t>
            </a:r>
            <a:endParaRPr lang="en-US" b="1" dirty="0" smtClean="0">
              <a:latin typeface="Arial" charset="0"/>
              <a:cs typeface="Arial" charset="0"/>
            </a:endParaRPr>
          </a:p>
          <a:p>
            <a:pPr marL="285750" indent="-285750">
              <a:spcBef>
                <a:spcPts val="600"/>
              </a:spcBef>
              <a:buClr>
                <a:srgbClr val="E28C05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" charset="0"/>
                <a:cs typeface="Arial" charset="0"/>
              </a:rPr>
              <a:t>payment of tuition fees</a:t>
            </a:r>
          </a:p>
          <a:p>
            <a:pPr marL="285750" indent="-285750">
              <a:spcBef>
                <a:spcPts val="600"/>
              </a:spcBef>
              <a:buClr>
                <a:srgbClr val="E28C05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" charset="0"/>
                <a:cs typeface="Arial" charset="0"/>
              </a:rPr>
              <a:t>a non </a:t>
            </a:r>
            <a:r>
              <a:rPr lang="en-US" b="1" dirty="0">
                <a:latin typeface="Arial" charset="0"/>
                <a:cs typeface="Arial" charset="0"/>
              </a:rPr>
              <a:t>means-tested grant </a:t>
            </a:r>
            <a:endParaRPr lang="en-US" b="1" dirty="0" smtClean="0">
              <a:latin typeface="Arial" charset="0"/>
              <a:cs typeface="Arial" charset="0"/>
            </a:endParaRPr>
          </a:p>
          <a:p>
            <a:pPr marL="285750" indent="-285750">
              <a:spcBef>
                <a:spcPts val="600"/>
              </a:spcBef>
              <a:buClr>
                <a:srgbClr val="E28C05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" charset="0"/>
                <a:cs typeface="Arial" charset="0"/>
              </a:rPr>
              <a:t>means-tested bursary available</a:t>
            </a:r>
            <a:endParaRPr lang="en-US" dirty="0">
              <a:latin typeface="Arial" charset="0"/>
              <a:cs typeface="Arial" charset="0"/>
            </a:endParaRPr>
          </a:p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94930" y="6279604"/>
            <a:ext cx="2664157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www.healthcareers.nhs.uk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44530" y="6310808"/>
            <a:ext cx="2664157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@HealthCareersUK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21401" y="6298108"/>
            <a:ext cx="2923804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advice@healthcareers.nhs.uk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57590" y="986343"/>
            <a:ext cx="8658225" cy="512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31721" rIns="0" bIns="131721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E28C05"/>
              </a:buClr>
              <a:buSzPct val="85000"/>
            </a:pPr>
            <a:r>
              <a:rPr lang="en-US" sz="1600" b="1" dirty="0">
                <a:latin typeface="Arial" charset="0"/>
                <a:cs typeface="Arial" charset="0"/>
              </a:rPr>
              <a:t>Students starting NHS-approved pre-registration </a:t>
            </a:r>
            <a:r>
              <a:rPr lang="en-US" sz="1600" b="1" dirty="0" smtClean="0">
                <a:latin typeface="Arial" charset="0"/>
                <a:cs typeface="Arial" charset="0"/>
              </a:rPr>
              <a:t>courses in:</a:t>
            </a:r>
            <a:endParaRPr lang="en-US" sz="15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09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68"/>
    </mc:Choice>
    <mc:Fallback xmlns="">
      <p:transition spd="slow" advTm="28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p" advAuto="50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5957" y="5234482"/>
            <a:ext cx="8881302" cy="95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31721" rIns="0" bIns="131721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E28C05"/>
              </a:buClr>
              <a:buSzPct val="85000"/>
            </a:pPr>
            <a:r>
              <a:rPr lang="en-US" sz="1500" b="1" dirty="0" smtClean="0">
                <a:latin typeface="Arial" charset="0"/>
                <a:cs typeface="Arial" charset="0"/>
              </a:rPr>
              <a:t>		More information: 	</a:t>
            </a:r>
            <a:r>
              <a:rPr lang="en-US" sz="1500" b="1" u="sng" dirty="0" smtClean="0">
                <a:solidFill>
                  <a:srgbClr val="003893"/>
                </a:solidFill>
                <a:latin typeface="Arial" charset="0"/>
                <a:cs typeface="Arial" charset="0"/>
              </a:rPr>
              <a:t>www.nhsbsa.nhs.uk/students</a:t>
            </a:r>
            <a:r>
              <a:rPr lang="en-US" sz="1500" b="1" dirty="0" smtClean="0">
                <a:latin typeface="Arial" charset="0"/>
                <a:cs typeface="Arial" charset="0"/>
              </a:rPr>
              <a:t> </a:t>
            </a:r>
            <a:br>
              <a:rPr lang="en-US" sz="1500" b="1" dirty="0" smtClean="0">
                <a:latin typeface="Arial" charset="0"/>
                <a:cs typeface="Arial" charset="0"/>
              </a:rPr>
            </a:br>
            <a:r>
              <a:rPr lang="en-US" sz="1500" b="1" dirty="0" smtClean="0">
                <a:latin typeface="Arial" charset="0"/>
                <a:cs typeface="Arial" charset="0"/>
              </a:rPr>
              <a:t>				</a:t>
            </a:r>
            <a:r>
              <a:rPr lang="en-US" sz="1500" b="1" u="sng" dirty="0" smtClean="0">
                <a:solidFill>
                  <a:srgbClr val="003893"/>
                </a:solidFill>
                <a:latin typeface="Arial" charset="0"/>
                <a:cs typeface="Arial" charset="0"/>
              </a:rPr>
              <a:t>www.gov.uk/student-finance</a:t>
            </a:r>
            <a:r>
              <a:rPr lang="en-US" sz="1500" b="1" dirty="0" smtClean="0">
                <a:latin typeface="Arial" charset="0"/>
                <a:cs typeface="Arial" charset="0"/>
              </a:rPr>
              <a:t> </a:t>
            </a:r>
            <a:br>
              <a:rPr lang="en-US" sz="1500" b="1" dirty="0" smtClean="0">
                <a:latin typeface="Arial" charset="0"/>
                <a:cs typeface="Arial" charset="0"/>
              </a:rPr>
            </a:br>
            <a:r>
              <a:rPr lang="en-US" sz="1500" b="1" dirty="0" smtClean="0">
                <a:latin typeface="Arial" charset="0"/>
                <a:cs typeface="Arial" charset="0"/>
              </a:rPr>
              <a:t>				</a:t>
            </a:r>
            <a:r>
              <a:rPr lang="en-US" sz="1500" b="1" u="sng" dirty="0" smtClean="0">
                <a:solidFill>
                  <a:srgbClr val="003893"/>
                </a:solidFill>
                <a:latin typeface="Arial" charset="0"/>
                <a:cs typeface="Arial" charset="0"/>
              </a:rPr>
              <a:t>www.thefundingclinic.org.uk</a:t>
            </a:r>
            <a:endParaRPr lang="en-US" sz="1500" u="sng" dirty="0">
              <a:solidFill>
                <a:srgbClr val="003893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18581" y="689854"/>
            <a:ext cx="3426625" cy="2964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147662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443" y="325798"/>
            <a:ext cx="7471913" cy="512300"/>
          </a:xfrm>
        </p:spPr>
        <p:txBody>
          <a:bodyPr/>
          <a:lstStyle/>
          <a:p>
            <a:r>
              <a:rPr lang="en-GB" sz="2400" dirty="0"/>
              <a:t>NHS student support – </a:t>
            </a:r>
            <a:r>
              <a:rPr lang="en-GB" sz="2400" dirty="0" smtClean="0"/>
              <a:t>from 1 August </a:t>
            </a:r>
            <a:r>
              <a:rPr lang="en-GB" sz="2400" dirty="0"/>
              <a:t>2017</a:t>
            </a:r>
            <a:endParaRPr lang="en-GB" sz="2400" b="1" dirty="0">
              <a:solidFill>
                <a:srgbClr val="A00054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930" y="6279604"/>
            <a:ext cx="2664157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www.healthcareers.nhs.uk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44530" y="6310808"/>
            <a:ext cx="2664157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@HealthCareersUK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21401" y="6298108"/>
            <a:ext cx="2923804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advice@healthcareers.nhs.uk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5879" y="1262254"/>
            <a:ext cx="8204389" cy="3790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buClr>
                <a:srgbClr val="E28C05"/>
              </a:buClr>
              <a:buSzPct val="85000"/>
            </a:pPr>
            <a:r>
              <a:rPr lang="en-GB" b="1" dirty="0" smtClean="0"/>
              <a:t>Students </a:t>
            </a:r>
            <a:r>
              <a:rPr lang="en-GB" b="1" dirty="0"/>
              <a:t>applying to study for </a:t>
            </a:r>
            <a:r>
              <a:rPr lang="en-GB" b="1" dirty="0" smtClean="0"/>
              <a:t>most health </a:t>
            </a:r>
            <a:r>
              <a:rPr lang="en-GB" b="1" dirty="0"/>
              <a:t>courses </a:t>
            </a:r>
            <a:r>
              <a:rPr lang="en-GB" b="1" dirty="0" smtClean="0"/>
              <a:t>will need </a:t>
            </a:r>
            <a:r>
              <a:rPr lang="en-GB" b="1" dirty="0"/>
              <a:t>to apply for </a:t>
            </a:r>
            <a:r>
              <a:rPr lang="en-GB" b="1" dirty="0" smtClean="0"/>
              <a:t>a student </a:t>
            </a:r>
            <a:r>
              <a:rPr lang="en-GB" b="1" dirty="0"/>
              <a:t>loan rather than receive an NHS bursary</a:t>
            </a:r>
            <a:r>
              <a:rPr lang="en-GB" dirty="0"/>
              <a:t>. </a:t>
            </a:r>
            <a:endParaRPr lang="en-GB" dirty="0" smtClean="0"/>
          </a:p>
          <a:p>
            <a:pPr lvl="0" indent="-285750">
              <a:spcBef>
                <a:spcPts val="1400"/>
              </a:spcBef>
              <a:buClr>
                <a:srgbClr val="E28C05"/>
              </a:buClr>
              <a:buSzPct val="85000"/>
              <a:buFont typeface="Wingdings" panose="05000000000000000000" pitchFamily="2" charset="2"/>
              <a:buChar char="q"/>
            </a:pPr>
            <a:r>
              <a:rPr lang="en-GB" dirty="0" smtClean="0"/>
              <a:t>Financial </a:t>
            </a:r>
            <a:r>
              <a:rPr lang="en-GB" dirty="0"/>
              <a:t>support available under the new system </a:t>
            </a:r>
            <a:r>
              <a:rPr lang="en-GB" dirty="0" smtClean="0"/>
              <a:t>includes:</a:t>
            </a:r>
          </a:p>
          <a:p>
            <a:pPr marL="457200" lvl="2" indent="-285750">
              <a:spcBef>
                <a:spcPts val="1400"/>
              </a:spcBef>
              <a:buClr>
                <a:srgbClr val="E28C05"/>
              </a:buClr>
              <a:buSzPct val="85000"/>
              <a:buFont typeface="Wingdings" panose="05000000000000000000" pitchFamily="2" charset="2"/>
              <a:buChar char="q"/>
            </a:pPr>
            <a:r>
              <a:rPr lang="en-GB" sz="1600" dirty="0" smtClean="0"/>
              <a:t>25</a:t>
            </a:r>
            <a:r>
              <a:rPr lang="en-GB" sz="1600" dirty="0"/>
              <a:t>% more up front financial living cost support while studying compared to a NHS bursary. For example a single student studying on a three year programme would receive approximately £2,000 more funding support per year on a student </a:t>
            </a:r>
            <a:r>
              <a:rPr lang="en-GB" sz="1600" dirty="0" smtClean="0"/>
              <a:t>loan</a:t>
            </a:r>
          </a:p>
          <a:p>
            <a:pPr marL="457200" lvl="2" indent="-285750">
              <a:spcBef>
                <a:spcPts val="1400"/>
              </a:spcBef>
              <a:buClr>
                <a:srgbClr val="E28C05"/>
              </a:buClr>
              <a:buSzPct val="85000"/>
              <a:buFont typeface="Wingdings" panose="05000000000000000000" pitchFamily="2" charset="2"/>
              <a:buChar char="q"/>
            </a:pPr>
            <a:r>
              <a:rPr lang="en-GB" sz="1600" dirty="0" smtClean="0"/>
              <a:t>a</a:t>
            </a:r>
            <a:r>
              <a:rPr lang="en-GB" sz="1600" dirty="0"/>
              <a:t> non-repayable grant of £1,000 per year for students with child </a:t>
            </a:r>
            <a:r>
              <a:rPr lang="en-GB" sz="1600" dirty="0" smtClean="0"/>
              <a:t>dependants </a:t>
            </a:r>
          </a:p>
          <a:p>
            <a:pPr marL="457200" lvl="2" indent="-285750">
              <a:spcBef>
                <a:spcPts val="1400"/>
              </a:spcBef>
              <a:buClr>
                <a:srgbClr val="E28C05"/>
              </a:buClr>
              <a:buSzPct val="85000"/>
              <a:buFont typeface="Wingdings" panose="05000000000000000000" pitchFamily="2" charset="2"/>
              <a:buChar char="q"/>
            </a:pPr>
            <a:r>
              <a:rPr lang="en-GB" sz="1600" dirty="0" smtClean="0"/>
              <a:t>access </a:t>
            </a:r>
            <a:r>
              <a:rPr lang="en-GB" sz="1600" dirty="0"/>
              <a:t>to an exceptional support fund of up to £3,000 per year for those students facing severe </a:t>
            </a:r>
            <a:r>
              <a:rPr lang="en-GB" sz="1600" dirty="0" smtClean="0"/>
              <a:t>hardship</a:t>
            </a:r>
          </a:p>
          <a:p>
            <a:pPr marL="457200" lvl="2" indent="-285750">
              <a:spcBef>
                <a:spcPts val="1400"/>
              </a:spcBef>
              <a:buClr>
                <a:srgbClr val="E28C05"/>
              </a:buClr>
              <a:buSzPct val="85000"/>
              <a:buFont typeface="Wingdings" panose="05000000000000000000" pitchFamily="2" charset="2"/>
              <a:buChar char="q"/>
            </a:pPr>
            <a:r>
              <a:rPr lang="en-GB" sz="1600" dirty="0" smtClean="0"/>
              <a:t>support </a:t>
            </a:r>
            <a:r>
              <a:rPr lang="en-GB" sz="1600" dirty="0"/>
              <a:t>for excess travel and dual accommodation expenses incurred owing to attending practice placements</a:t>
            </a:r>
          </a:p>
        </p:txBody>
      </p:sp>
    </p:spTree>
    <p:extLst>
      <p:ext uri="{BB962C8B-B14F-4D97-AF65-F5344CB8AC3E}">
        <p14:creationId xmlns:p14="http://schemas.microsoft.com/office/powerpoint/2010/main" val="315968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68"/>
    </mc:Choice>
    <mc:Fallback xmlns="">
      <p:transition spd="slow" advTm="28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 bldLvl="3" advAuto="5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3661"/>
            <a:ext cx="6271404" cy="679449"/>
          </a:xfrm>
        </p:spPr>
        <p:txBody>
          <a:bodyPr/>
          <a:lstStyle/>
          <a:p>
            <a:r>
              <a:rPr lang="en-GB" dirty="0" smtClean="0"/>
              <a:t>Content: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95571" y="1925775"/>
            <a:ext cx="7839075" cy="3720663"/>
          </a:xfrm>
        </p:spPr>
        <p:txBody>
          <a:bodyPr/>
          <a:lstStyle/>
          <a:p>
            <a:pPr>
              <a:buClr>
                <a:srgbClr val="E28C05"/>
              </a:buClr>
              <a:buSzPct val="85000"/>
              <a:buFont typeface="Wingdings" panose="05000000000000000000" pitchFamily="2" charset="2"/>
              <a:buChar char="q"/>
            </a:pPr>
            <a:r>
              <a:rPr lang="en-GB" dirty="0" smtClean="0"/>
              <a:t>Background/context</a:t>
            </a:r>
          </a:p>
          <a:p>
            <a:pPr>
              <a:buClr>
                <a:srgbClr val="E28C05"/>
              </a:buClr>
              <a:buSzPct val="85000"/>
              <a:buFont typeface="Wingdings" panose="05000000000000000000" pitchFamily="2" charset="2"/>
              <a:buChar char="q"/>
            </a:pPr>
            <a:r>
              <a:rPr lang="en-GB" dirty="0" smtClean="0"/>
              <a:t>Patient journey</a:t>
            </a:r>
          </a:p>
          <a:p>
            <a:pPr>
              <a:buClr>
                <a:srgbClr val="E28C05"/>
              </a:buClr>
              <a:buSzPct val="85000"/>
              <a:buFont typeface="Wingdings" panose="05000000000000000000" pitchFamily="2" charset="2"/>
              <a:buChar char="q"/>
            </a:pPr>
            <a:r>
              <a:rPr lang="en-GB" dirty="0" smtClean="0"/>
              <a:t>Getting in</a:t>
            </a:r>
          </a:p>
          <a:p>
            <a:pPr>
              <a:buClr>
                <a:srgbClr val="E28C05"/>
              </a:buClr>
              <a:buSzPct val="85000"/>
              <a:buFont typeface="Wingdings" panose="05000000000000000000" pitchFamily="2" charset="2"/>
              <a:buChar char="q"/>
            </a:pPr>
            <a:r>
              <a:rPr lang="en-GB" dirty="0" smtClean="0"/>
              <a:t>Trends, changes and new roles</a:t>
            </a:r>
          </a:p>
          <a:p>
            <a:pPr>
              <a:buClr>
                <a:srgbClr val="E28C05"/>
              </a:buClr>
              <a:buSzPct val="85000"/>
              <a:buFont typeface="Wingdings" panose="05000000000000000000" pitchFamily="2" charset="2"/>
              <a:buChar char="q"/>
            </a:pPr>
            <a:r>
              <a:rPr lang="en-GB" dirty="0" smtClean="0"/>
              <a:t>Resources from Health Careers</a:t>
            </a:r>
          </a:p>
          <a:p>
            <a:pPr>
              <a:buClr>
                <a:srgbClr val="E28C05"/>
              </a:buClr>
              <a:buSzPct val="85000"/>
              <a:buFont typeface="Wingdings" panose="05000000000000000000" pitchFamily="2" charset="2"/>
              <a:buChar char="q"/>
            </a:pPr>
            <a:r>
              <a:rPr lang="en-GB" dirty="0" smtClean="0"/>
              <a:t>Using the NHS Jobs website</a:t>
            </a:r>
          </a:p>
          <a:p>
            <a:pPr>
              <a:buClr>
                <a:srgbClr val="E28C05"/>
              </a:buClr>
              <a:buSzPct val="85000"/>
              <a:buFont typeface="Wingdings" panose="05000000000000000000" pitchFamily="2" charset="2"/>
              <a:buChar char="q"/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300778"/>
            <a:ext cx="147662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44836" y="660819"/>
            <a:ext cx="2151500" cy="2825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01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40338" y="4387040"/>
            <a:ext cx="8658225" cy="49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31721" rIns="0" bIns="131721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E28C05"/>
              </a:buClr>
              <a:buSzPct val="85000"/>
            </a:pPr>
            <a:r>
              <a:rPr lang="en-US" sz="1500" b="1" dirty="0" smtClean="0">
                <a:latin typeface="Arial" charset="0"/>
                <a:cs typeface="Arial" charset="0"/>
              </a:rPr>
              <a:t>More information? </a:t>
            </a:r>
            <a:r>
              <a:rPr lang="en-US" sz="1500" b="1" u="sng" dirty="0" smtClean="0">
                <a:solidFill>
                  <a:srgbClr val="003893"/>
                </a:solidFill>
                <a:latin typeface="Arial" charset="0"/>
                <a:cs typeface="Arial" charset="0"/>
              </a:rPr>
              <a:t>www.nhsbsa.nhs.uk/students</a:t>
            </a:r>
            <a:endParaRPr lang="en-US" sz="1500" u="sng" dirty="0">
              <a:solidFill>
                <a:srgbClr val="003893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18581" y="689854"/>
            <a:ext cx="3426625" cy="2964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147662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1443" y="997498"/>
            <a:ext cx="8556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u="sng" dirty="0" smtClean="0">
                <a:latin typeface="Arial" charset="0"/>
                <a:cs typeface="Arial" charset="0"/>
              </a:rPr>
              <a:t>Exceptions for 2017 entry only</a:t>
            </a:r>
            <a:endParaRPr lang="en-US" b="1" dirty="0" smtClean="0"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299" y="5405243"/>
            <a:ext cx="816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28C05"/>
              </a:buClr>
              <a:buSzPct val="80000"/>
            </a:pPr>
            <a:r>
              <a:rPr lang="en-US" sz="1600" dirty="0" smtClean="0">
                <a:latin typeface="Arial" charset="0"/>
                <a:cs typeface="Arial" charset="0"/>
              </a:rPr>
              <a:t>Outside of the scope of the financial changes announced in November 2015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smtClean="0">
                <a:latin typeface="Arial" charset="0"/>
                <a:cs typeface="Arial" charset="0"/>
              </a:rPr>
              <a:t>as attracts different NHS funding anyway. However, no decisions yet made beyond 2017 entry</a:t>
            </a:r>
            <a:endParaRPr lang="en-US" sz="1600" dirty="0"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930" y="6279604"/>
            <a:ext cx="2664157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www.healthcareers.nhs.uk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44530" y="6310808"/>
            <a:ext cx="2664157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@HealthCareersUK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21401" y="6298108"/>
            <a:ext cx="2923804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advice@healthcareers.nhs.uk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7299" y="1440640"/>
            <a:ext cx="8165147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Clr>
                <a:srgbClr val="E28C05"/>
              </a:buClr>
              <a:buSzPct val="85000"/>
              <a:buFont typeface="Wingdings" panose="05000000000000000000" pitchFamily="2" charset="2"/>
              <a:buChar char="q"/>
            </a:pPr>
            <a:r>
              <a:rPr lang="en-GB" b="1" dirty="0"/>
              <a:t>Postgraduate pre-registration students</a:t>
            </a:r>
            <a:r>
              <a:rPr lang="en-GB" dirty="0"/>
              <a:t>: For students starting their courses in 2017, the NHS will continue to pay tuition fees and means tested bursaries will still be available </a:t>
            </a:r>
          </a:p>
          <a:p>
            <a:pPr marL="285750" lvl="0" indent="-285750">
              <a:spcBef>
                <a:spcPts val="600"/>
              </a:spcBef>
              <a:buClr>
                <a:srgbClr val="E28C05"/>
              </a:buClr>
              <a:buSzPct val="85000"/>
              <a:buFont typeface="Wingdings" panose="05000000000000000000" pitchFamily="2" charset="2"/>
              <a:buChar char="q"/>
            </a:pPr>
            <a:r>
              <a:rPr lang="en-GB" b="1" dirty="0"/>
              <a:t>Dental hygiene/dental therapy students</a:t>
            </a:r>
            <a:r>
              <a:rPr lang="en-GB" dirty="0"/>
              <a:t>: For students starting their courses in 2017, the NHS will continue to pay tuition fees and means tested bursaries will still be available </a:t>
            </a:r>
          </a:p>
          <a:p>
            <a:pPr marL="285750" lvl="0" indent="-285750">
              <a:spcBef>
                <a:spcPts val="600"/>
              </a:spcBef>
              <a:buClr>
                <a:srgbClr val="E28C05"/>
              </a:buClr>
              <a:buSzPct val="85000"/>
              <a:buFont typeface="Wingdings" panose="05000000000000000000" pitchFamily="2" charset="2"/>
              <a:buChar char="q"/>
            </a:pPr>
            <a:r>
              <a:rPr lang="en-GB" b="1" dirty="0"/>
              <a:t>Part-time programmes</a:t>
            </a:r>
            <a:r>
              <a:rPr lang="en-GB" dirty="0"/>
              <a:t>: For a capped number of students on eligible programmes commencing in 2017/18, they will be able to apply for  available support from Student Loans Company and will have access to a maintenance bursary from NHS Business Services Authority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9646" y="5012454"/>
            <a:ext cx="8556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u="sng" dirty="0" smtClean="0">
                <a:latin typeface="Arial" charset="0"/>
                <a:cs typeface="Arial" charset="0"/>
              </a:rPr>
              <a:t>Students on degrees in medicine and dentistry</a:t>
            </a:r>
            <a:endParaRPr lang="en-US" b="1" dirty="0" smtClean="0">
              <a:latin typeface="Arial" charset="0"/>
              <a:cs typeface="Arial" charset="0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301443" y="325798"/>
            <a:ext cx="7471913" cy="51230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A00054"/>
                </a:solidFill>
                <a:latin typeface="+mj-lt"/>
                <a:ea typeface="+mj-ea"/>
                <a:cs typeface="Frutiga"/>
              </a:defRPr>
            </a:lvl1pPr>
          </a:lstStyle>
          <a:p>
            <a:r>
              <a:rPr lang="en-GB" sz="2400" dirty="0" smtClean="0"/>
              <a:t>NHS student support – from 1 August 2017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8101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68"/>
    </mc:Choice>
    <mc:Fallback xmlns="">
      <p:transition spd="slow" advTm="28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9" grpId="0"/>
      <p:bldP spid="13" grpId="0" build="p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8184" y="526152"/>
            <a:ext cx="1512168" cy="2964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40226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147662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00726" y="908720"/>
            <a:ext cx="542610" cy="1954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11"/>
          <p:cNvSpPr txBox="1">
            <a:spLocks noChangeArrowheads="1"/>
          </p:cNvSpPr>
          <p:nvPr/>
        </p:nvSpPr>
        <p:spPr>
          <a:xfrm>
            <a:off x="2111220" y="2000941"/>
            <a:ext cx="4884797" cy="2554545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A00054"/>
                </a:solidFill>
                <a:latin typeface="+mj-lt"/>
                <a:ea typeface="+mj-ea"/>
                <a:cs typeface="Frutiga"/>
              </a:defRPr>
            </a:lvl1pPr>
          </a:lstStyle>
          <a:p>
            <a:pPr algn="ctr"/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Resources from Health Careers</a:t>
            </a:r>
            <a:br>
              <a:rPr lang="en-GB" sz="4000" dirty="0" smtClean="0"/>
            </a:br>
            <a:endParaRPr lang="en-GB" sz="4000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7600726" y="891468"/>
            <a:ext cx="1370746" cy="342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83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667375" y="130230"/>
            <a:ext cx="3209925" cy="8698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3893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7786" y="279560"/>
            <a:ext cx="1476620" cy="76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6157913" y="2924175"/>
            <a:ext cx="574675" cy="2174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3893"/>
              </a:solidFill>
            </a:endParaRP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title"/>
          </p:nvPr>
        </p:nvSpPr>
        <p:spPr>
          <a:xfrm>
            <a:off x="467890" y="332656"/>
            <a:ext cx="7056438" cy="4699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GB" sz="2400" b="1" dirty="0" smtClean="0">
                <a:solidFill>
                  <a:srgbClr val="A00054"/>
                </a:solidFill>
              </a:rPr>
              <a:t>Contact details</a:t>
            </a:r>
          </a:p>
        </p:txBody>
      </p:sp>
      <p:sp>
        <p:nvSpPr>
          <p:cNvPr id="400388" name="Text Box 4"/>
          <p:cNvSpPr txBox="1">
            <a:spLocks noChangeArrowheads="1"/>
          </p:cNvSpPr>
          <p:nvPr/>
        </p:nvSpPr>
        <p:spPr bwMode="auto">
          <a:xfrm>
            <a:off x="2571736" y="3171927"/>
            <a:ext cx="17876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b="1" dirty="0"/>
              <a:t>0345 60 60 655</a:t>
            </a:r>
          </a:p>
        </p:txBody>
      </p:sp>
      <p:sp>
        <p:nvSpPr>
          <p:cNvPr id="400391" name="Text Box 7"/>
          <p:cNvSpPr txBox="1">
            <a:spLocks noChangeArrowheads="1"/>
          </p:cNvSpPr>
          <p:nvPr/>
        </p:nvSpPr>
        <p:spPr bwMode="auto">
          <a:xfrm>
            <a:off x="2571736" y="1124049"/>
            <a:ext cx="3435556" cy="37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GB" b="1" dirty="0" smtClean="0"/>
              <a:t>advice@healthcareers.nhs.uk</a:t>
            </a:r>
            <a:endParaRPr lang="en-GB" b="1" dirty="0"/>
          </a:p>
        </p:txBody>
      </p:sp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4435574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1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907405"/>
            <a:ext cx="1595437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0394" name="Text Box 10"/>
          <p:cNvSpPr txBox="1">
            <a:spLocks noChangeArrowheads="1"/>
          </p:cNvSpPr>
          <p:nvPr/>
        </p:nvSpPr>
        <p:spPr bwMode="auto">
          <a:xfrm>
            <a:off x="2268538" y="4248811"/>
            <a:ext cx="5498044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GB" b="1" dirty="0" smtClean="0"/>
              <a:t>www.healthcareers.nhs.uk </a:t>
            </a:r>
            <a:r>
              <a:rPr lang="en-GB" b="1" dirty="0"/>
              <a:t>(main site) </a:t>
            </a:r>
          </a:p>
          <a:p>
            <a:pPr algn="l">
              <a:lnSpc>
                <a:spcPct val="110000"/>
              </a:lnSpc>
            </a:pPr>
            <a:r>
              <a:rPr lang="en-GB" b="1" dirty="0"/>
              <a:t>www.stepintothenhs.nhs.uk (for 14-19 year olds)</a:t>
            </a:r>
          </a:p>
          <a:p>
            <a:pPr>
              <a:lnSpc>
                <a:spcPct val="110000"/>
              </a:lnSpc>
            </a:pPr>
            <a:r>
              <a:rPr lang="en-GB" b="1" dirty="0" smtClean="0"/>
              <a:t>www.facebook.com/HealthCareersUK</a:t>
            </a:r>
          </a:p>
          <a:p>
            <a:pPr>
              <a:lnSpc>
                <a:spcPct val="110000"/>
              </a:lnSpc>
            </a:pPr>
            <a:r>
              <a:rPr lang="en-GB" b="1" dirty="0" smtClean="0"/>
              <a:t>www.youtube.com/users/nhscareers</a:t>
            </a:r>
            <a:endParaRPr lang="en-GB" b="1" dirty="0"/>
          </a:p>
          <a:p>
            <a:pPr algn="l">
              <a:lnSpc>
                <a:spcPct val="110000"/>
              </a:lnSpc>
            </a:pPr>
            <a:r>
              <a:rPr lang="en-GB" b="1" dirty="0"/>
              <a:t>Twitter </a:t>
            </a:r>
            <a:r>
              <a:rPr lang="en-GB" b="1" dirty="0" smtClean="0"/>
              <a:t>@HealthCareersUK</a:t>
            </a:r>
            <a:endParaRPr lang="en-GB" b="1" dirty="0"/>
          </a:p>
        </p:txBody>
      </p:sp>
      <p:sp>
        <p:nvSpPr>
          <p:cNvPr id="54283" name="Oval 11"/>
          <p:cNvSpPr>
            <a:spLocks noChangeArrowheads="1"/>
          </p:cNvSpPr>
          <p:nvPr/>
        </p:nvSpPr>
        <p:spPr bwMode="auto">
          <a:xfrm>
            <a:off x="2124075" y="5084763"/>
            <a:ext cx="215900" cy="1444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3893"/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401394" y="4900737"/>
            <a:ext cx="2085986" cy="912813"/>
            <a:chOff x="3629" y="3420"/>
            <a:chExt cx="1314" cy="575"/>
          </a:xfrm>
        </p:grpSpPr>
        <p:pic>
          <p:nvPicPr>
            <p:cNvPr id="54288" name="Picture 1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6" y="3597"/>
              <a:ext cx="540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9" name="Picture 1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4" y="3420"/>
              <a:ext cx="58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90" name="Picture 16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9" y="3789"/>
              <a:ext cx="635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286" name="Rectangle 17"/>
          <p:cNvSpPr>
            <a:spLocks noChangeArrowheads="1"/>
          </p:cNvSpPr>
          <p:nvPr/>
        </p:nvSpPr>
        <p:spPr bwMode="auto">
          <a:xfrm>
            <a:off x="2555875" y="1052513"/>
            <a:ext cx="144463" cy="144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3893"/>
              </a:solidFill>
            </a:endParaRPr>
          </a:p>
        </p:txBody>
      </p:sp>
      <p:sp>
        <p:nvSpPr>
          <p:cNvPr id="54287" name="Rectangle 18"/>
          <p:cNvSpPr>
            <a:spLocks noChangeArrowheads="1"/>
          </p:cNvSpPr>
          <p:nvPr/>
        </p:nvSpPr>
        <p:spPr bwMode="auto">
          <a:xfrm>
            <a:off x="2195513" y="4652963"/>
            <a:ext cx="144462" cy="144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3893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71736" y="1782852"/>
            <a:ext cx="2143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 smtClean="0"/>
              <a:t>Health Careers</a:t>
            </a:r>
          </a:p>
          <a:p>
            <a:pPr algn="l"/>
            <a:r>
              <a:rPr lang="en-GB" b="1" dirty="0" smtClean="0"/>
              <a:t>PO Box 27079</a:t>
            </a:r>
          </a:p>
          <a:p>
            <a:pPr algn="l"/>
            <a:r>
              <a:rPr lang="en-GB" b="1" dirty="0" smtClean="0"/>
              <a:t>Glasgow</a:t>
            </a:r>
          </a:p>
          <a:p>
            <a:pPr algn="l"/>
            <a:r>
              <a:rPr lang="en-GB" b="1" dirty="0" smtClean="0"/>
              <a:t>G3 9EJ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26436002"/>
      </p:ext>
    </p:extLst>
  </p:cSld>
  <p:clrMapOvr>
    <a:masterClrMapping/>
  </p:clrMapOvr>
  <p:transition spd="slow" advTm="28768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5667375" y="130230"/>
            <a:ext cx="3209925" cy="8698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5919" y="279560"/>
            <a:ext cx="1476620" cy="76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4371" name="Rectangle 3"/>
          <p:cNvSpPr>
            <a:spLocks noChangeArrowheads="1"/>
          </p:cNvSpPr>
          <p:nvPr/>
        </p:nvSpPr>
        <p:spPr bwMode="auto">
          <a:xfrm>
            <a:off x="470284" y="260648"/>
            <a:ext cx="3763851" cy="4623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 dirty="0" smtClean="0">
                <a:solidFill>
                  <a:srgbClr val="A00054"/>
                </a:solidFill>
              </a:rPr>
              <a:t>Health Careers </a:t>
            </a:r>
            <a:r>
              <a:rPr lang="en-GB" sz="2400" b="1" dirty="0">
                <a:solidFill>
                  <a:srgbClr val="A00054"/>
                </a:solidFill>
              </a:rPr>
              <a:t>literature</a:t>
            </a:r>
            <a:endParaRPr lang="en-GB" sz="2400" b="1" dirty="0">
              <a:solidFill>
                <a:srgbClr val="A00054"/>
              </a:solidFill>
              <a:sym typeface="Webdings" pitchFamily="18" charset="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45268" y="1788410"/>
            <a:ext cx="8378519" cy="3720796"/>
            <a:chOff x="-3268357" y="5540483"/>
            <a:chExt cx="8378519" cy="3720796"/>
          </a:xfrm>
        </p:grpSpPr>
        <p:pic>
          <p:nvPicPr>
            <p:cNvPr id="24" name="Picture 7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846" y="5540483"/>
              <a:ext cx="1276224" cy="17936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68357" y="6750957"/>
              <a:ext cx="1152525" cy="1638441"/>
            </a:xfrm>
            <a:prstGeom prst="rect">
              <a:avLst/>
            </a:prstGeom>
            <a:noFill/>
            <a:ln w="9525">
              <a:solidFill>
                <a:srgbClr val="00389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97337" y="5552691"/>
              <a:ext cx="1296008" cy="17997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846" y="7417943"/>
              <a:ext cx="1276224" cy="18347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723" name="Picture 3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954" y="7410866"/>
              <a:ext cx="1305187" cy="18417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724" name="Picture 4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18686" y="7419492"/>
              <a:ext cx="1294662" cy="18417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10060" y="5559852"/>
              <a:ext cx="1281732" cy="18021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8696" y="7417943"/>
              <a:ext cx="1278410" cy="18347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012" y="5540484"/>
              <a:ext cx="1273940" cy="18060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725" name="Picture 5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4665" y="5541451"/>
              <a:ext cx="1265497" cy="17927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726" name="Picture 6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1269" y="7415653"/>
              <a:ext cx="1268713" cy="17954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470284" y="828323"/>
            <a:ext cx="4461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Organisations can order copies of these by contacting Health Careers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100" y="5509206"/>
            <a:ext cx="8378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</a:rPr>
              <a:t>3 additional publications are in development and will cover careers in the psychological therapies; pharmacy and public health</a:t>
            </a:r>
            <a:endParaRPr lang="en-GB" b="1" dirty="0">
              <a:solidFill>
                <a:prstClr val="black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3095" y="181316"/>
            <a:ext cx="1255932" cy="17764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2" name="Folded Corner 31"/>
          <p:cNvSpPr/>
          <p:nvPr/>
        </p:nvSpPr>
        <p:spPr>
          <a:xfrm rot="538661" flipH="1">
            <a:off x="4453070" y="387710"/>
            <a:ext cx="1671724" cy="844808"/>
          </a:xfrm>
          <a:prstGeom prst="foldedCorner">
            <a:avLst/>
          </a:prstGeom>
          <a:solidFill>
            <a:srgbClr val="E28C0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n-GB" sz="1000" b="1" dirty="0" smtClean="0">
                <a:solidFill>
                  <a:prstClr val="black"/>
                </a:solidFill>
              </a:rPr>
              <a:t>Currently available as download only but will be available to order later in March 2017</a:t>
            </a:r>
            <a:endParaRPr lang="en-GB" sz="1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14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68"/>
    </mc:Choice>
    <mc:Fallback xmlns="">
      <p:transition spd="slow" advTm="28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1" grpId="0"/>
      <p:bldP spid="6" grpId="0"/>
      <p:bldP spid="10" grpId="0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72" name="Rectangle 20"/>
          <p:cNvSpPr>
            <a:spLocks noChangeArrowheads="1"/>
          </p:cNvSpPr>
          <p:nvPr/>
        </p:nvSpPr>
        <p:spPr bwMode="auto">
          <a:xfrm>
            <a:off x="436766" y="332656"/>
            <a:ext cx="6367482" cy="4623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GB" sz="2400" b="1" dirty="0" smtClean="0">
                <a:solidFill>
                  <a:srgbClr val="A00054"/>
                </a:solidFill>
              </a:rPr>
              <a:t>Health Careers </a:t>
            </a:r>
            <a:r>
              <a:rPr lang="en-GB" sz="2400" b="1" dirty="0">
                <a:solidFill>
                  <a:srgbClr val="A00054"/>
                </a:solidFill>
              </a:rPr>
              <a:t>website</a:t>
            </a:r>
          </a:p>
        </p:txBody>
      </p:sp>
      <p:sp>
        <p:nvSpPr>
          <p:cNvPr id="21" name="AutoShape 3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66298" y="5667555"/>
            <a:ext cx="508000" cy="455625"/>
          </a:xfrm>
          <a:prstGeom prst="actionButtonForwardNext">
            <a:avLst/>
          </a:prstGeom>
          <a:solidFill>
            <a:srgbClr val="E28C05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b="1" dirty="0" smtClean="0"/>
              <a:t>CF</a:t>
            </a:r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5667375" y="130230"/>
            <a:ext cx="3209925" cy="8698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7786" y="279560"/>
            <a:ext cx="1476620" cy="76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9289" y="1107888"/>
            <a:ext cx="6056155" cy="5053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40366" name="AutoShape 14"/>
          <p:cNvSpPr>
            <a:spLocks noChangeArrowheads="1"/>
          </p:cNvSpPr>
          <p:nvPr/>
        </p:nvSpPr>
        <p:spPr bwMode="auto">
          <a:xfrm>
            <a:off x="6997700" y="1194065"/>
            <a:ext cx="1937196" cy="265330"/>
          </a:xfrm>
          <a:prstGeom prst="leftArrowCallout">
            <a:avLst>
              <a:gd name="adj1" fmla="val 44146"/>
              <a:gd name="adj2" fmla="val 44917"/>
              <a:gd name="adj3" fmla="val 112804"/>
              <a:gd name="adj4" fmla="val 80813"/>
            </a:avLst>
          </a:prstGeom>
          <a:solidFill>
            <a:schemeClr val="bg1"/>
          </a:solidFill>
          <a:ln w="22225">
            <a:solidFill>
              <a:srgbClr val="E28C05"/>
            </a:solidFill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sz="1400" dirty="0"/>
              <a:t>Search the site</a:t>
            </a:r>
          </a:p>
        </p:txBody>
      </p:sp>
      <p:sp>
        <p:nvSpPr>
          <p:cNvPr id="740356" name="AutoShape 4"/>
          <p:cNvSpPr>
            <a:spLocks noChangeArrowheads="1"/>
          </p:cNvSpPr>
          <p:nvPr/>
        </p:nvSpPr>
        <p:spPr bwMode="auto">
          <a:xfrm>
            <a:off x="5964682" y="2498048"/>
            <a:ext cx="2968578" cy="437685"/>
          </a:xfrm>
          <a:prstGeom prst="leftArrowCallout">
            <a:avLst>
              <a:gd name="adj1" fmla="val 39833"/>
              <a:gd name="adj2" fmla="val 43222"/>
              <a:gd name="adj3" fmla="val 61768"/>
              <a:gd name="adj4" fmla="val 88919"/>
            </a:avLst>
          </a:prstGeom>
          <a:solidFill>
            <a:schemeClr val="bg1"/>
          </a:solidFill>
          <a:ln w="22225">
            <a:solidFill>
              <a:srgbClr val="E28C05"/>
            </a:solidFill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sz="1400" dirty="0" smtClean="0"/>
              <a:t>Rotating carousel of images with links to further information</a:t>
            </a:r>
            <a:endParaRPr lang="en-GB" sz="1400" dirty="0"/>
          </a:p>
        </p:txBody>
      </p:sp>
      <p:sp>
        <p:nvSpPr>
          <p:cNvPr id="740361" name="AutoShape 9"/>
          <p:cNvSpPr>
            <a:spLocks noChangeArrowheads="1"/>
          </p:cNvSpPr>
          <p:nvPr/>
        </p:nvSpPr>
        <p:spPr bwMode="auto">
          <a:xfrm>
            <a:off x="5980365" y="4831394"/>
            <a:ext cx="2948132" cy="265330"/>
          </a:xfrm>
          <a:prstGeom prst="leftArrowCallout">
            <a:avLst>
              <a:gd name="adj1" fmla="val 22694"/>
              <a:gd name="adj2" fmla="val 31620"/>
              <a:gd name="adj3" fmla="val 75339"/>
              <a:gd name="adj4" fmla="val 90048"/>
            </a:avLst>
          </a:prstGeom>
          <a:solidFill>
            <a:schemeClr val="bg1"/>
          </a:solidFill>
          <a:ln w="22225">
            <a:solidFill>
              <a:srgbClr val="E28C05"/>
            </a:solidFill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sz="1400" dirty="0" smtClean="0"/>
              <a:t>Quick links to key content</a:t>
            </a:r>
            <a:endParaRPr lang="en-GB" sz="1400" dirty="0"/>
          </a:p>
        </p:txBody>
      </p:sp>
      <p:sp>
        <p:nvSpPr>
          <p:cNvPr id="740374" name="AutoShape 22"/>
          <p:cNvSpPr>
            <a:spLocks noChangeArrowheads="1"/>
          </p:cNvSpPr>
          <p:nvPr/>
        </p:nvSpPr>
        <p:spPr bwMode="auto">
          <a:xfrm>
            <a:off x="5319712" y="3227514"/>
            <a:ext cx="3616772" cy="610040"/>
          </a:xfrm>
          <a:prstGeom prst="leftArrowCallout">
            <a:avLst>
              <a:gd name="adj1" fmla="val 25000"/>
              <a:gd name="adj2" fmla="val 44917"/>
              <a:gd name="adj3" fmla="val 72796"/>
              <a:gd name="adj4" fmla="val 83593"/>
            </a:avLst>
          </a:prstGeom>
          <a:solidFill>
            <a:schemeClr val="bg1"/>
          </a:solidFill>
          <a:ln w="22225">
            <a:solidFill>
              <a:srgbClr val="E28C05"/>
            </a:solidFill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sz="1400" dirty="0" smtClean="0"/>
              <a:t>Quick access to information about NHS careers, medical careers and public health careers</a:t>
            </a:r>
            <a:endParaRPr lang="en-GB" sz="1400" dirty="0"/>
          </a:p>
        </p:txBody>
      </p:sp>
      <p:sp>
        <p:nvSpPr>
          <p:cNvPr id="2" name="Right Arrow Callout 1"/>
          <p:cNvSpPr/>
          <p:nvPr/>
        </p:nvSpPr>
        <p:spPr>
          <a:xfrm>
            <a:off x="444500" y="3523066"/>
            <a:ext cx="2438400" cy="125212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5289"/>
            </a:avLst>
          </a:prstGeom>
          <a:solidFill>
            <a:schemeClr val="bg1"/>
          </a:solidFill>
          <a:ln w="19050">
            <a:solidFill>
              <a:srgbClr val="E28C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If you register for an account, some </a:t>
            </a:r>
            <a:r>
              <a:rPr lang="en-GB" sz="1400" dirty="0">
                <a:solidFill>
                  <a:schemeClr val="tx1"/>
                </a:solidFill>
              </a:rPr>
              <a:t>of these tiles </a:t>
            </a:r>
            <a:r>
              <a:rPr lang="en-GB" sz="1400" dirty="0" smtClean="0">
                <a:solidFill>
                  <a:schemeClr val="tx1"/>
                </a:solidFill>
              </a:rPr>
              <a:t>will be </a:t>
            </a:r>
            <a:r>
              <a:rPr lang="en-GB" sz="1400" dirty="0">
                <a:solidFill>
                  <a:schemeClr val="tx1"/>
                </a:solidFill>
              </a:rPr>
              <a:t>personalised, based on your </a:t>
            </a:r>
            <a:r>
              <a:rPr lang="en-GB" sz="1400" dirty="0" smtClean="0">
                <a:solidFill>
                  <a:schemeClr val="tx1"/>
                </a:solidFill>
              </a:rPr>
              <a:t>interests</a:t>
            </a:r>
            <a:endParaRPr lang="en-GB" sz="140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36766" y="1977038"/>
            <a:ext cx="1947205" cy="954107"/>
            <a:chOff x="436766" y="1977038"/>
            <a:chExt cx="1947205" cy="954107"/>
          </a:xfrm>
        </p:grpSpPr>
        <p:sp>
          <p:nvSpPr>
            <p:cNvPr id="3" name="TextBox 2"/>
            <p:cNvSpPr txBox="1"/>
            <p:nvPr/>
          </p:nvSpPr>
          <p:spPr>
            <a:xfrm>
              <a:off x="436766" y="1977038"/>
              <a:ext cx="1947205" cy="95410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E28C0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Share pages through social media </a:t>
              </a:r>
            </a:p>
            <a:p>
              <a:pPr algn="ctr"/>
              <a:endParaRPr lang="en-GB" sz="1400" dirty="0"/>
            </a:p>
            <a:p>
              <a:pPr algn="ctr"/>
              <a:endParaRPr lang="en-GB" sz="1400" dirty="0" smtClean="0"/>
            </a:p>
          </p:txBody>
        </p:sp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199" y="2439263"/>
              <a:ext cx="1163397" cy="452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Action Button: End 15">
            <a:hlinkClick r:id="rId6" action="ppaction://hlinksldjump" highlightClick="1"/>
          </p:cNvPr>
          <p:cNvSpPr/>
          <p:nvPr/>
        </p:nvSpPr>
        <p:spPr>
          <a:xfrm>
            <a:off x="8574657" y="5667556"/>
            <a:ext cx="454172" cy="455620"/>
          </a:xfrm>
          <a:prstGeom prst="actionButtonEnd">
            <a:avLst/>
          </a:prstGeom>
          <a:solidFill>
            <a:srgbClr val="E28C0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50" b="1" dirty="0" smtClean="0">
                <a:solidFill>
                  <a:schemeClr val="tx1"/>
                </a:solidFill>
              </a:rPr>
              <a:t>Sum</a:t>
            </a:r>
            <a:endParaRPr lang="en-GB" sz="9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581178"/>
      </p:ext>
    </p:extLst>
  </p:cSld>
  <p:clrMapOvr>
    <a:masterClrMapping/>
  </p:clrMapOvr>
  <p:transition spd="slow" advTm="2876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0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0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0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4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4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0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0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72" grpId="0"/>
      <p:bldP spid="740366" grpId="0" animBg="1" autoUpdateAnimBg="0"/>
      <p:bldP spid="740356" grpId="0" animBg="1" autoUpdateAnimBg="0"/>
      <p:bldP spid="740361" grpId="0" animBg="1" autoUpdateAnimBg="0"/>
      <p:bldP spid="740374" grpId="0" animBg="1" autoUpdateAnimBg="0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7389" y="1186773"/>
            <a:ext cx="3762005" cy="279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690254" y="4015268"/>
            <a:ext cx="1144489" cy="1909510"/>
            <a:chOff x="7267642" y="1215164"/>
            <a:chExt cx="1876358" cy="3429016"/>
          </a:xfrm>
        </p:grpSpPr>
        <p:pic>
          <p:nvPicPr>
            <p:cNvPr id="30727" name="Picture 7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7642" y="1215164"/>
              <a:ext cx="1876358" cy="342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1772817"/>
              <a:ext cx="1512167" cy="2449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3363999" y="4015268"/>
            <a:ext cx="1167592" cy="1909510"/>
            <a:chOff x="5436096" y="2580826"/>
            <a:chExt cx="1584176" cy="2639418"/>
          </a:xfrm>
        </p:grpSpPr>
        <p:pic>
          <p:nvPicPr>
            <p:cNvPr id="30724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2580826"/>
              <a:ext cx="1584176" cy="263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8" name="Picture 8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3090478"/>
              <a:ext cx="1296144" cy="1778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3739" y="1481622"/>
            <a:ext cx="3041091" cy="212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534025" y="157938"/>
            <a:ext cx="3426399" cy="8698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1674" y="307268"/>
            <a:ext cx="1476620" cy="76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91344" y="390178"/>
            <a:ext cx="7777162" cy="59055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600" b="1" dirty="0" smtClean="0">
                <a:solidFill>
                  <a:srgbClr val="A00054"/>
                </a:solidFill>
              </a:rPr>
              <a:t>Health Careers website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349" y="1420538"/>
            <a:ext cx="2902475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E28C05"/>
              </a:buClr>
              <a:buSzPct val="85000"/>
              <a:buFont typeface="Wingdings" panose="05000000000000000000" pitchFamily="2" charset="2"/>
              <a:buChar char="q"/>
            </a:pPr>
            <a:r>
              <a:rPr lang="en-GB" sz="1600" b="1" dirty="0"/>
              <a:t>Information on 250+ roles</a:t>
            </a:r>
          </a:p>
          <a:p>
            <a:pPr marL="285750" indent="-285750">
              <a:spcBef>
                <a:spcPts val="600"/>
              </a:spcBef>
              <a:buClr>
                <a:srgbClr val="E28C05"/>
              </a:buClr>
              <a:buSzPct val="85000"/>
              <a:buFont typeface="Wingdings" panose="05000000000000000000" pitchFamily="2" charset="2"/>
              <a:buChar char="q"/>
            </a:pPr>
            <a:r>
              <a:rPr lang="en-GB" sz="1600" b="1" dirty="0"/>
              <a:t>Roles grouped under categories</a:t>
            </a:r>
          </a:p>
          <a:p>
            <a:pPr marL="285750" indent="-285750">
              <a:spcBef>
                <a:spcPts val="600"/>
              </a:spcBef>
              <a:buClr>
                <a:srgbClr val="E28C05"/>
              </a:buClr>
              <a:buSzPct val="85000"/>
              <a:buFont typeface="Wingdings" panose="05000000000000000000" pitchFamily="2" charset="2"/>
              <a:buChar char="q"/>
            </a:pPr>
            <a:r>
              <a:rPr lang="en-GB" sz="1600" b="1" dirty="0"/>
              <a:t>Details for each role include:</a:t>
            </a:r>
          </a:p>
          <a:p>
            <a:pPr marL="742950" lvl="1" indent="-285750">
              <a:spcBef>
                <a:spcPts val="600"/>
              </a:spcBef>
              <a:buClr>
                <a:srgbClr val="E28C05"/>
              </a:buClr>
              <a:buSzPct val="85000"/>
              <a:buFont typeface="Wingdings" panose="05000000000000000000" pitchFamily="2" charset="2"/>
              <a:buChar char="Ø"/>
            </a:pPr>
            <a:r>
              <a:rPr lang="en-GB" sz="1400" b="1" dirty="0"/>
              <a:t>Working life</a:t>
            </a:r>
          </a:p>
          <a:p>
            <a:pPr marL="742950" lvl="1" indent="-285750">
              <a:spcBef>
                <a:spcPts val="600"/>
              </a:spcBef>
              <a:buClr>
                <a:srgbClr val="E28C05"/>
              </a:buClr>
              <a:buSzPct val="85000"/>
              <a:buFont typeface="Wingdings" panose="05000000000000000000" pitchFamily="2" charset="2"/>
              <a:buChar char="Ø"/>
            </a:pPr>
            <a:r>
              <a:rPr lang="en-GB" sz="1400" b="1" dirty="0"/>
              <a:t>Entry requirements</a:t>
            </a:r>
          </a:p>
          <a:p>
            <a:pPr marL="742950" lvl="1" indent="-285750">
              <a:spcBef>
                <a:spcPts val="600"/>
              </a:spcBef>
              <a:buClr>
                <a:srgbClr val="E28C05"/>
              </a:buClr>
              <a:buSzPct val="85000"/>
              <a:buFont typeface="Wingdings" panose="05000000000000000000" pitchFamily="2" charset="2"/>
              <a:buChar char="Ø"/>
            </a:pPr>
            <a:r>
              <a:rPr lang="en-GB" sz="1400" b="1" dirty="0"/>
              <a:t>Training</a:t>
            </a:r>
          </a:p>
          <a:p>
            <a:pPr marL="742950" lvl="1" indent="-285750">
              <a:spcBef>
                <a:spcPts val="600"/>
              </a:spcBef>
              <a:buClr>
                <a:srgbClr val="E28C05"/>
              </a:buClr>
              <a:buSzPct val="85000"/>
              <a:buFont typeface="Wingdings" panose="05000000000000000000" pitchFamily="2" charset="2"/>
              <a:buChar char="Ø"/>
            </a:pPr>
            <a:r>
              <a:rPr lang="en-GB" sz="1400" b="1" dirty="0"/>
              <a:t>Pay </a:t>
            </a:r>
          </a:p>
          <a:p>
            <a:pPr marL="742950" lvl="1" indent="-285750">
              <a:spcBef>
                <a:spcPts val="600"/>
              </a:spcBef>
              <a:buClr>
                <a:srgbClr val="E28C05"/>
              </a:buClr>
              <a:buSzPct val="85000"/>
              <a:buFont typeface="Wingdings" panose="05000000000000000000" pitchFamily="2" charset="2"/>
              <a:buChar char="Ø"/>
            </a:pPr>
            <a:r>
              <a:rPr lang="en-GB" sz="1400" b="1" dirty="0"/>
              <a:t>Further information</a:t>
            </a:r>
          </a:p>
          <a:p>
            <a:pPr marL="285750" indent="-285750">
              <a:spcBef>
                <a:spcPts val="600"/>
              </a:spcBef>
              <a:buClr>
                <a:srgbClr val="E28C05"/>
              </a:buClr>
              <a:buSzPct val="85000"/>
              <a:buFont typeface="Wingdings" panose="05000000000000000000" pitchFamily="2" charset="2"/>
              <a:buChar char="q"/>
            </a:pPr>
            <a:r>
              <a:rPr lang="en-GB" sz="1600" b="1" dirty="0"/>
              <a:t>Real life stories </a:t>
            </a:r>
            <a:endParaRPr lang="en-GB" sz="1600" b="1" dirty="0" smtClean="0"/>
          </a:p>
          <a:p>
            <a:pPr marL="285750" indent="-285750">
              <a:spcBef>
                <a:spcPts val="600"/>
              </a:spcBef>
              <a:buClr>
                <a:srgbClr val="E28C05"/>
              </a:buClr>
              <a:buSzPct val="85000"/>
              <a:buFont typeface="Wingdings" panose="05000000000000000000" pitchFamily="2" charset="2"/>
              <a:buChar char="q"/>
            </a:pPr>
            <a:r>
              <a:rPr lang="en-GB" sz="1600" b="1" dirty="0" smtClean="0"/>
              <a:t>Videos</a:t>
            </a:r>
          </a:p>
          <a:p>
            <a:pPr marL="285750" indent="-285750">
              <a:spcBef>
                <a:spcPts val="600"/>
              </a:spcBef>
              <a:buClr>
                <a:srgbClr val="E28C05"/>
              </a:buClr>
              <a:buSzPct val="85000"/>
              <a:buFont typeface="Wingdings" panose="05000000000000000000" pitchFamily="2" charset="2"/>
              <a:buChar char="q"/>
            </a:pPr>
            <a:r>
              <a:rPr lang="en-GB" sz="1600" b="1" dirty="0" smtClean="0"/>
              <a:t>Compare up to 3 roles side-by-side</a:t>
            </a:r>
          </a:p>
          <a:p>
            <a:pPr marL="285750" indent="-285750">
              <a:spcBef>
                <a:spcPts val="600"/>
              </a:spcBef>
              <a:buClr>
                <a:srgbClr val="E28C05"/>
              </a:buClr>
              <a:buSzPct val="85000"/>
              <a:buFont typeface="Wingdings" panose="05000000000000000000" pitchFamily="2" charset="2"/>
              <a:buChar char="q"/>
            </a:pPr>
            <a:r>
              <a:rPr lang="en-GB" sz="1600" b="1" dirty="0" smtClean="0"/>
              <a:t>FAQs</a:t>
            </a:r>
            <a:endParaRPr lang="en-GB" sz="1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392721" y="1420538"/>
            <a:ext cx="2751279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E28C05"/>
              </a:buClr>
              <a:buSzPct val="85000"/>
              <a:buFont typeface="Wingdings" panose="05000000000000000000" pitchFamily="2" charset="2"/>
              <a:buChar char="q"/>
            </a:pPr>
            <a:r>
              <a:rPr lang="en-GB" sz="1600" b="1" dirty="0" smtClean="0"/>
              <a:t>Course finder</a:t>
            </a:r>
          </a:p>
          <a:p>
            <a:pPr marL="285750" indent="-285750">
              <a:spcBef>
                <a:spcPts val="600"/>
              </a:spcBef>
              <a:buClr>
                <a:srgbClr val="E28C05"/>
              </a:buClr>
              <a:buSzPct val="85000"/>
              <a:buFont typeface="Wingdings" panose="05000000000000000000" pitchFamily="2" charset="2"/>
              <a:buChar char="q"/>
            </a:pPr>
            <a:r>
              <a:rPr lang="en-GB" sz="1600" b="1" dirty="0" smtClean="0"/>
              <a:t>Events calendar</a:t>
            </a:r>
          </a:p>
          <a:p>
            <a:pPr marL="285750" indent="-285750">
              <a:spcBef>
                <a:spcPts val="600"/>
              </a:spcBef>
              <a:buClr>
                <a:srgbClr val="E28C05"/>
              </a:buClr>
              <a:buSzPct val="85000"/>
              <a:buFont typeface="Wingdings" panose="05000000000000000000" pitchFamily="2" charset="2"/>
              <a:buChar char="q"/>
            </a:pPr>
            <a:r>
              <a:rPr lang="en-GB" sz="1600" b="1" dirty="0" smtClean="0"/>
              <a:t>News </a:t>
            </a:r>
            <a:endParaRPr lang="en-GB" sz="1600" b="1" dirty="0"/>
          </a:p>
          <a:p>
            <a:pPr marL="285750" indent="-285750">
              <a:spcBef>
                <a:spcPts val="600"/>
              </a:spcBef>
              <a:buClr>
                <a:srgbClr val="E28C05"/>
              </a:buClr>
              <a:buSzPct val="85000"/>
              <a:buFont typeface="Wingdings" panose="05000000000000000000" pitchFamily="2" charset="2"/>
              <a:buChar char="q"/>
            </a:pPr>
            <a:r>
              <a:rPr lang="en-GB" sz="1600" b="1" dirty="0" smtClean="0"/>
              <a:t>Choosing your options</a:t>
            </a:r>
          </a:p>
          <a:p>
            <a:pPr marL="285750" indent="-285750">
              <a:spcBef>
                <a:spcPts val="600"/>
              </a:spcBef>
              <a:buClr>
                <a:srgbClr val="E28C05"/>
              </a:buClr>
              <a:buSzPct val="85000"/>
              <a:buFont typeface="Wingdings" panose="05000000000000000000" pitchFamily="2" charset="2"/>
              <a:buChar char="q"/>
            </a:pPr>
            <a:r>
              <a:rPr lang="en-GB" sz="1600" b="1" dirty="0" smtClean="0"/>
              <a:t>Gaining experience (incl. WEX &amp; volunteering)</a:t>
            </a:r>
          </a:p>
          <a:p>
            <a:pPr marL="285750" indent="-285750">
              <a:spcBef>
                <a:spcPts val="600"/>
              </a:spcBef>
              <a:buClr>
                <a:srgbClr val="E28C05"/>
              </a:buClr>
              <a:buSzPct val="85000"/>
              <a:buFont typeface="Wingdings" panose="05000000000000000000" pitchFamily="2" charset="2"/>
              <a:buChar char="q"/>
            </a:pPr>
            <a:r>
              <a:rPr lang="en-GB" sz="1600" b="1" dirty="0" smtClean="0"/>
              <a:t>Considering university</a:t>
            </a:r>
            <a:endParaRPr lang="en-GB" sz="1600" b="1" dirty="0"/>
          </a:p>
          <a:p>
            <a:pPr marL="285750" indent="-285750">
              <a:spcBef>
                <a:spcPts val="600"/>
              </a:spcBef>
              <a:buClr>
                <a:srgbClr val="E28C05"/>
              </a:buClr>
              <a:buSzPct val="85000"/>
              <a:buFont typeface="Wingdings" panose="05000000000000000000" pitchFamily="2" charset="2"/>
              <a:buChar char="q"/>
            </a:pPr>
            <a:r>
              <a:rPr lang="en-GB" sz="1600" b="1" dirty="0"/>
              <a:t>Planning your </a:t>
            </a:r>
            <a:r>
              <a:rPr lang="en-GB" sz="1600" b="1" dirty="0" smtClean="0"/>
              <a:t>career </a:t>
            </a:r>
            <a:endParaRPr lang="en-GB" sz="1600" b="1" dirty="0"/>
          </a:p>
          <a:p>
            <a:pPr marL="285750" indent="-285750">
              <a:spcBef>
                <a:spcPts val="600"/>
              </a:spcBef>
              <a:buClr>
                <a:srgbClr val="E28C05"/>
              </a:buClr>
              <a:buSzPct val="85000"/>
              <a:buFont typeface="Wingdings" panose="05000000000000000000" pitchFamily="2" charset="2"/>
              <a:buChar char="q"/>
            </a:pPr>
            <a:r>
              <a:rPr lang="en-GB" sz="1600" b="1" dirty="0" smtClean="0"/>
              <a:t>Developing your </a:t>
            </a:r>
            <a:r>
              <a:rPr lang="en-GB" sz="1600" b="1" dirty="0"/>
              <a:t>career </a:t>
            </a:r>
          </a:p>
          <a:p>
            <a:pPr marL="285750" indent="-285750">
              <a:spcBef>
                <a:spcPts val="600"/>
              </a:spcBef>
              <a:buClr>
                <a:srgbClr val="E28C05"/>
              </a:buClr>
              <a:buSzPct val="85000"/>
              <a:buFont typeface="Wingdings" panose="05000000000000000000" pitchFamily="2" charset="2"/>
              <a:buChar char="q"/>
            </a:pPr>
            <a:r>
              <a:rPr lang="en-GB" sz="1600" b="1" dirty="0" smtClean="0"/>
              <a:t>Resources</a:t>
            </a:r>
          </a:p>
          <a:p>
            <a:pPr marL="285750" indent="-285750">
              <a:spcBef>
                <a:spcPts val="600"/>
              </a:spcBef>
              <a:buClr>
                <a:srgbClr val="E28C05"/>
              </a:buClr>
              <a:buSzPct val="85000"/>
              <a:buFont typeface="Wingdings" panose="05000000000000000000" pitchFamily="2" charset="2"/>
              <a:buChar char="q"/>
            </a:pPr>
            <a:r>
              <a:rPr lang="en-GB" sz="1600" b="1" dirty="0" smtClean="0"/>
              <a:t>For </a:t>
            </a:r>
            <a:r>
              <a:rPr lang="en-GB" sz="1600" b="1" dirty="0"/>
              <a:t>those providing careers </a:t>
            </a:r>
            <a:r>
              <a:rPr lang="en-GB" sz="1600" b="1" dirty="0" smtClean="0"/>
              <a:t>IAG:</a:t>
            </a:r>
            <a:endParaRPr lang="en-GB" sz="1600" b="1" dirty="0"/>
          </a:p>
          <a:p>
            <a:pPr marL="742950" lvl="1" indent="-285750">
              <a:spcBef>
                <a:spcPts val="600"/>
              </a:spcBef>
              <a:buClr>
                <a:srgbClr val="E28C05"/>
              </a:buClr>
              <a:buSzPct val="85000"/>
              <a:buFont typeface="Wingdings" panose="05000000000000000000" pitchFamily="2" charset="2"/>
              <a:buChar char="Ø"/>
            </a:pPr>
            <a:r>
              <a:rPr lang="en-GB" sz="1400" b="1" dirty="0"/>
              <a:t>Teaching resources</a:t>
            </a:r>
          </a:p>
          <a:p>
            <a:pPr marL="742950" lvl="1" indent="-285750">
              <a:spcBef>
                <a:spcPts val="600"/>
              </a:spcBef>
              <a:buClr>
                <a:srgbClr val="E28C05"/>
              </a:buClr>
              <a:buSzPct val="85000"/>
              <a:buFont typeface="Wingdings" panose="05000000000000000000" pitchFamily="2" charset="2"/>
              <a:buChar char="Ø"/>
            </a:pPr>
            <a:r>
              <a:rPr lang="en-GB" sz="1400" b="1" dirty="0" smtClean="0"/>
              <a:t>FAQs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6076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68"/>
    </mc:Choice>
    <mc:Fallback xmlns="">
      <p:transition spd="slow" advTm="28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000"/>
                            </p:stCondLst>
                            <p:childTnLst>
                              <p:par>
                                <p:cTn id="9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 build="p" advAuto="0"/>
      <p:bldP spid="39" grpId="0" build="p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5667375" y="130230"/>
            <a:ext cx="3209925" cy="8698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1924" y="326190"/>
            <a:ext cx="1476620" cy="76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7339" y="1087830"/>
            <a:ext cx="5591198" cy="5082454"/>
          </a:xfrm>
          <a:prstGeom prst="rect">
            <a:avLst/>
          </a:prstGeom>
          <a:noFill/>
          <a:ln w="9525">
            <a:solidFill>
              <a:srgbClr val="0038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40372" name="Rectangle 20"/>
          <p:cNvSpPr>
            <a:spLocks noChangeArrowheads="1"/>
          </p:cNvSpPr>
          <p:nvPr/>
        </p:nvSpPr>
        <p:spPr bwMode="auto">
          <a:xfrm>
            <a:off x="436765" y="492310"/>
            <a:ext cx="7342891" cy="4623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GB" sz="2400" b="1" dirty="0" smtClean="0">
                <a:solidFill>
                  <a:srgbClr val="A00054"/>
                </a:solidFill>
              </a:rPr>
              <a:t>Health Careers website – compare roles feature</a:t>
            </a:r>
            <a:endParaRPr lang="en-GB" sz="2400" b="1" dirty="0">
              <a:solidFill>
                <a:srgbClr val="A00054"/>
              </a:solidFill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 flipH="1">
            <a:off x="332509" y="2400675"/>
            <a:ext cx="2632364" cy="437685"/>
          </a:xfrm>
          <a:prstGeom prst="leftArrowCallout">
            <a:avLst>
              <a:gd name="adj1" fmla="val 39833"/>
              <a:gd name="adj2" fmla="val 43222"/>
              <a:gd name="adj3" fmla="val 61768"/>
              <a:gd name="adj4" fmla="val 82603"/>
            </a:avLst>
          </a:prstGeom>
          <a:solidFill>
            <a:schemeClr val="bg1"/>
          </a:solidFill>
          <a:ln w="22225">
            <a:solidFill>
              <a:srgbClr val="E28C05"/>
            </a:solidFill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sz="1400" dirty="0" smtClean="0"/>
              <a:t>Select up to 3 roles from the drop down list</a:t>
            </a:r>
            <a:endParaRPr lang="en-GB" sz="1400" dirty="0"/>
          </a:p>
        </p:txBody>
      </p:sp>
      <p:sp>
        <p:nvSpPr>
          <p:cNvPr id="12" name="Right Arrow Callout 11"/>
          <p:cNvSpPr/>
          <p:nvPr/>
        </p:nvSpPr>
        <p:spPr>
          <a:xfrm flipH="1">
            <a:off x="6162944" y="2535362"/>
            <a:ext cx="2870220" cy="2733963"/>
          </a:xfrm>
          <a:prstGeom prst="rightArrowCallout">
            <a:avLst>
              <a:gd name="adj1" fmla="val 14604"/>
              <a:gd name="adj2" fmla="val 13155"/>
              <a:gd name="adj3" fmla="val 10833"/>
              <a:gd name="adj4" fmla="val 83243"/>
            </a:avLst>
          </a:prstGeom>
          <a:solidFill>
            <a:schemeClr val="bg1"/>
          </a:solidFill>
          <a:ln w="19050">
            <a:solidFill>
              <a:srgbClr val="E28C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Compare bite-size information about the selected roles side-by-side:</a:t>
            </a:r>
          </a:p>
          <a:p>
            <a:pPr algn="ctr"/>
            <a:endParaRPr lang="en-GB" sz="600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rgbClr val="E28C05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400" dirty="0" smtClean="0">
                <a:solidFill>
                  <a:schemeClr val="tx1"/>
                </a:solidFill>
              </a:rPr>
              <a:t>Role overview</a:t>
            </a:r>
          </a:p>
          <a:p>
            <a:pPr marL="285750" indent="-285750">
              <a:buClr>
                <a:srgbClr val="E28C05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400" dirty="0" smtClean="0">
                <a:solidFill>
                  <a:schemeClr val="tx1"/>
                </a:solidFill>
              </a:rPr>
              <a:t>Training and qualifications required</a:t>
            </a:r>
          </a:p>
          <a:p>
            <a:pPr marL="285750" indent="-285750">
              <a:buClr>
                <a:srgbClr val="E28C05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400" dirty="0" smtClean="0">
                <a:solidFill>
                  <a:schemeClr val="tx1"/>
                </a:solidFill>
              </a:rPr>
              <a:t>Expected working hours and salary range</a:t>
            </a:r>
          </a:p>
          <a:p>
            <a:pPr marL="285750" indent="-285750">
              <a:buClr>
                <a:srgbClr val="E28C05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400" dirty="0" smtClean="0">
                <a:solidFill>
                  <a:schemeClr val="tx1"/>
                </a:solidFill>
              </a:rPr>
              <a:t>Desirable skills and values</a:t>
            </a:r>
          </a:p>
          <a:p>
            <a:pPr marL="285750" indent="-285750">
              <a:buClr>
                <a:srgbClr val="E28C05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400" dirty="0" smtClean="0">
                <a:solidFill>
                  <a:schemeClr val="tx1"/>
                </a:solidFill>
              </a:rPr>
              <a:t>Prospects</a:t>
            </a:r>
          </a:p>
          <a:p>
            <a:pPr marL="285750" indent="-285750">
              <a:buClr>
                <a:srgbClr val="E28C05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400" dirty="0" smtClean="0">
                <a:solidFill>
                  <a:schemeClr val="tx1"/>
                </a:solidFill>
              </a:rPr>
              <a:t>Related roles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776251" y="3040656"/>
            <a:ext cx="958467" cy="286438"/>
          </a:xfrm>
          <a:prstGeom prst="ellipse">
            <a:avLst/>
          </a:prstGeom>
          <a:noFill/>
          <a:ln w="25400">
            <a:solidFill>
              <a:srgbClr val="E28C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986271" y="3051673"/>
            <a:ext cx="958467" cy="319489"/>
          </a:xfrm>
          <a:prstGeom prst="ellipse">
            <a:avLst/>
          </a:prstGeom>
          <a:noFill/>
          <a:ln w="25400">
            <a:solidFill>
              <a:srgbClr val="E28C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204477" y="3040656"/>
            <a:ext cx="958467" cy="288942"/>
          </a:xfrm>
          <a:prstGeom prst="ellipse">
            <a:avLst/>
          </a:prstGeom>
          <a:noFill/>
          <a:ln w="25400">
            <a:solidFill>
              <a:srgbClr val="E28C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889653" y="2555912"/>
            <a:ext cx="398443" cy="183295"/>
          </a:xfrm>
          <a:prstGeom prst="ellipse">
            <a:avLst/>
          </a:prstGeom>
          <a:noFill/>
          <a:ln w="25400">
            <a:solidFill>
              <a:srgbClr val="E28C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485338"/>
      </p:ext>
    </p:extLst>
  </p:cSld>
  <p:clrMapOvr>
    <a:masterClrMapping/>
  </p:clrMapOvr>
  <p:transition spd="slow" advTm="2876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0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72" grpId="0"/>
      <p:bldP spid="11" grpId="0" animBg="1"/>
      <p:bldP spid="12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5667375" y="130230"/>
            <a:ext cx="3209925" cy="8698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title"/>
          </p:nvPr>
        </p:nvSpPr>
        <p:spPr>
          <a:xfrm>
            <a:off x="268502" y="366440"/>
            <a:ext cx="6862513" cy="442912"/>
          </a:xfrm>
        </p:spPr>
        <p:txBody>
          <a:bodyPr>
            <a:noAutofit/>
          </a:bodyPr>
          <a:lstStyle/>
          <a:p>
            <a:pPr algn="l" eaLnBrk="1" hangingPunct="1"/>
            <a:r>
              <a:rPr lang="en-GB" sz="2400" b="1" dirty="0" smtClean="0">
                <a:solidFill>
                  <a:srgbClr val="A00054"/>
                </a:solidFill>
                <a:latin typeface="+mn-lt"/>
              </a:rPr>
              <a:t>Statutory regulatory bodies for health staff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57621" y="1010995"/>
            <a:ext cx="8652337" cy="5150237"/>
            <a:chOff x="257621" y="1010995"/>
            <a:chExt cx="8652337" cy="5150237"/>
          </a:xfrm>
        </p:grpSpPr>
        <p:sp>
          <p:nvSpPr>
            <p:cNvPr id="12306" name="Text Box 6"/>
            <p:cNvSpPr txBox="1">
              <a:spLocks noChangeArrowheads="1"/>
            </p:cNvSpPr>
            <p:nvPr/>
          </p:nvSpPr>
          <p:spPr bwMode="auto">
            <a:xfrm>
              <a:off x="271909" y="1022124"/>
              <a:ext cx="3124200" cy="227754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E28C05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buClr>
                  <a:srgbClr val="E28C05"/>
                </a:buClr>
                <a:buSzPct val="80000"/>
                <a:buFont typeface="Wingdings" pitchFamily="2" charset="2"/>
                <a:buNone/>
              </a:pPr>
              <a:endParaRPr lang="en-GB" sz="1600" b="1" dirty="0"/>
            </a:p>
            <a:p>
              <a:pPr algn="l">
                <a:buClr>
                  <a:srgbClr val="E28C05"/>
                </a:buClr>
                <a:buSzPct val="80000"/>
                <a:buFont typeface="Wingdings" pitchFamily="2" charset="2"/>
                <a:buChar char="q"/>
              </a:pPr>
              <a:endParaRPr lang="en-GB" sz="1600" b="1" dirty="0"/>
            </a:p>
            <a:p>
              <a:pPr algn="l">
                <a:buClr>
                  <a:srgbClr val="E28C05"/>
                </a:buClr>
                <a:buSzPct val="80000"/>
                <a:buFont typeface="Wingdings" pitchFamily="2" charset="2"/>
                <a:buChar char="q"/>
              </a:pPr>
              <a:endParaRPr lang="en-GB" sz="400" b="1" dirty="0"/>
            </a:p>
            <a:p>
              <a:pPr algn="l">
                <a:buClr>
                  <a:srgbClr val="E28C05"/>
                </a:buClr>
                <a:buSzPct val="80000"/>
                <a:buFont typeface="Wingdings" pitchFamily="2" charset="2"/>
                <a:buChar char="q"/>
              </a:pPr>
              <a:r>
                <a:rPr lang="en-GB" sz="1600" b="1" dirty="0"/>
                <a:t> </a:t>
              </a:r>
              <a:r>
                <a:rPr lang="en-GB" sz="1500" b="1" dirty="0"/>
                <a:t>Dentists</a:t>
              </a:r>
            </a:p>
            <a:p>
              <a:pPr algn="l">
                <a:buClr>
                  <a:srgbClr val="E28C05"/>
                </a:buClr>
                <a:buSzPct val="80000"/>
                <a:buFont typeface="Wingdings" pitchFamily="2" charset="2"/>
                <a:buChar char="q"/>
              </a:pPr>
              <a:r>
                <a:rPr lang="en-GB" sz="1500" b="1" dirty="0"/>
                <a:t> Dental hygienists </a:t>
              </a:r>
            </a:p>
            <a:p>
              <a:pPr algn="l">
                <a:buClr>
                  <a:srgbClr val="E28C05"/>
                </a:buClr>
                <a:buSzPct val="80000"/>
                <a:buFont typeface="Wingdings" pitchFamily="2" charset="2"/>
                <a:buChar char="q"/>
              </a:pPr>
              <a:r>
                <a:rPr lang="en-GB" sz="1500" b="1" dirty="0"/>
                <a:t> Dental technologists</a:t>
              </a:r>
            </a:p>
            <a:p>
              <a:pPr algn="l">
                <a:buClr>
                  <a:srgbClr val="E28C05"/>
                </a:buClr>
                <a:buSzPct val="80000"/>
                <a:buFont typeface="Wingdings" pitchFamily="2" charset="2"/>
                <a:buChar char="q"/>
              </a:pPr>
              <a:r>
                <a:rPr lang="en-GB" sz="1500" b="1" dirty="0"/>
                <a:t> Dental therapists</a:t>
              </a:r>
            </a:p>
            <a:p>
              <a:pPr algn="l">
                <a:buClr>
                  <a:srgbClr val="E28C05"/>
                </a:buClr>
                <a:buSzPct val="80000"/>
                <a:buFont typeface="Wingdings" pitchFamily="2" charset="2"/>
                <a:buChar char="q"/>
              </a:pPr>
              <a:r>
                <a:rPr lang="en-GB" sz="1500" b="1" dirty="0"/>
                <a:t> Dental nurses</a:t>
              </a:r>
            </a:p>
            <a:p>
              <a:pPr algn="l">
                <a:buClr>
                  <a:srgbClr val="E28C05"/>
                </a:buClr>
                <a:buSzPct val="80000"/>
                <a:buFont typeface="Wingdings" pitchFamily="2" charset="2"/>
                <a:buChar char="q"/>
              </a:pPr>
              <a:r>
                <a:rPr lang="en-GB" sz="1500" b="1" dirty="0"/>
                <a:t> Clinical dental technicians</a:t>
              </a:r>
            </a:p>
            <a:p>
              <a:pPr algn="l">
                <a:buClr>
                  <a:srgbClr val="E28C05"/>
                </a:buClr>
                <a:buSzPct val="80000"/>
                <a:buFont typeface="Wingdings" pitchFamily="2" charset="2"/>
                <a:buChar char="q"/>
              </a:pPr>
              <a:r>
                <a:rPr lang="en-GB" sz="1500" b="1" dirty="0"/>
                <a:t> Orthodontic therapists </a:t>
              </a:r>
            </a:p>
          </p:txBody>
        </p:sp>
        <p:sp>
          <p:nvSpPr>
            <p:cNvPr id="12307" name="Text Box 7"/>
            <p:cNvSpPr txBox="1">
              <a:spLocks noChangeArrowheads="1"/>
            </p:cNvSpPr>
            <p:nvPr/>
          </p:nvSpPr>
          <p:spPr bwMode="auto">
            <a:xfrm>
              <a:off x="257621" y="4821296"/>
              <a:ext cx="3124200" cy="13399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E28C05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buClr>
                  <a:srgbClr val="E28C05"/>
                </a:buClr>
                <a:buSzPct val="80000"/>
                <a:buFont typeface="Wingdings" pitchFamily="2" charset="2"/>
                <a:buNone/>
              </a:pPr>
              <a:r>
                <a:rPr lang="en-GB" sz="1600" b="1" dirty="0"/>
                <a:t> </a:t>
              </a:r>
            </a:p>
            <a:p>
              <a:pPr algn="l">
                <a:buClr>
                  <a:srgbClr val="E28C05"/>
                </a:buClr>
                <a:buSzPct val="80000"/>
                <a:buFont typeface="Wingdings" pitchFamily="2" charset="2"/>
                <a:buChar char="q"/>
              </a:pPr>
              <a:endParaRPr lang="en-GB" sz="1600" b="1" dirty="0"/>
            </a:p>
            <a:p>
              <a:pPr algn="l">
                <a:buClr>
                  <a:srgbClr val="E28C05"/>
                </a:buClr>
                <a:buSzPct val="80000"/>
                <a:buFont typeface="Wingdings" pitchFamily="2" charset="2"/>
                <a:buNone/>
              </a:pPr>
              <a:r>
                <a:rPr lang="en-GB" sz="1600" b="1" dirty="0"/>
                <a:t> </a:t>
              </a:r>
            </a:p>
            <a:p>
              <a:pPr algn="l">
                <a:buClr>
                  <a:srgbClr val="E28C05"/>
                </a:buClr>
                <a:buSzPct val="80000"/>
                <a:buFont typeface="Wingdings" pitchFamily="2" charset="2"/>
                <a:buChar char="q"/>
              </a:pPr>
              <a:r>
                <a:rPr lang="en-GB" sz="1600" b="1" dirty="0"/>
                <a:t> </a:t>
              </a:r>
              <a:r>
                <a:rPr lang="en-GB" sz="1500" b="1" dirty="0"/>
                <a:t>Optometrists </a:t>
              </a:r>
            </a:p>
            <a:p>
              <a:pPr algn="l">
                <a:buClr>
                  <a:srgbClr val="E28C05"/>
                </a:buClr>
                <a:buSzPct val="80000"/>
                <a:buFont typeface="Wingdings" pitchFamily="2" charset="2"/>
                <a:buChar char="q"/>
              </a:pPr>
              <a:r>
                <a:rPr lang="en-GB" sz="1500" b="1" dirty="0"/>
                <a:t> Dispensing opticians </a:t>
              </a:r>
            </a:p>
          </p:txBody>
        </p:sp>
        <p:sp>
          <p:nvSpPr>
            <p:cNvPr id="12308" name="Text Box 8"/>
            <p:cNvSpPr txBox="1">
              <a:spLocks noChangeArrowheads="1"/>
            </p:cNvSpPr>
            <p:nvPr/>
          </p:nvSpPr>
          <p:spPr bwMode="auto">
            <a:xfrm>
              <a:off x="257621" y="3384264"/>
              <a:ext cx="3124200" cy="13399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E28C05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buClr>
                  <a:srgbClr val="E28C05"/>
                </a:buClr>
                <a:buSzPct val="80000"/>
                <a:buFont typeface="Wingdings" pitchFamily="2" charset="2"/>
                <a:buNone/>
              </a:pPr>
              <a:endParaRPr lang="en-GB" sz="1600" b="1" dirty="0"/>
            </a:p>
            <a:p>
              <a:pPr algn="l">
                <a:buClr>
                  <a:srgbClr val="E28C05"/>
                </a:buClr>
                <a:buSzPct val="80000"/>
                <a:buFont typeface="Wingdings" pitchFamily="2" charset="2"/>
                <a:buNone/>
              </a:pPr>
              <a:endParaRPr lang="en-GB" sz="1600" b="1" dirty="0"/>
            </a:p>
            <a:p>
              <a:pPr algn="l">
                <a:buClr>
                  <a:srgbClr val="E28C05"/>
                </a:buClr>
                <a:buSzPct val="80000"/>
                <a:buFont typeface="Wingdings" pitchFamily="2" charset="2"/>
                <a:buChar char="q"/>
              </a:pPr>
              <a:endParaRPr lang="en-GB" sz="1600" b="1" dirty="0"/>
            </a:p>
            <a:p>
              <a:pPr algn="l">
                <a:buClr>
                  <a:srgbClr val="E28C05"/>
                </a:buClr>
                <a:buSzPct val="80000"/>
                <a:buFont typeface="Wingdings" pitchFamily="2" charset="2"/>
                <a:buChar char="q"/>
              </a:pPr>
              <a:r>
                <a:rPr lang="en-GB" sz="1600" b="1" dirty="0"/>
                <a:t> </a:t>
              </a:r>
              <a:r>
                <a:rPr lang="en-GB" sz="1500" b="1" dirty="0"/>
                <a:t>Pharmacists </a:t>
              </a:r>
            </a:p>
            <a:p>
              <a:pPr algn="l">
                <a:buClr>
                  <a:srgbClr val="E28C05"/>
                </a:buClr>
                <a:buSzPct val="80000"/>
                <a:buFont typeface="Wingdings" pitchFamily="2" charset="2"/>
                <a:buChar char="q"/>
              </a:pPr>
              <a:r>
                <a:rPr lang="en-GB" sz="1500" b="1" dirty="0"/>
                <a:t> Pharmacy technicians</a:t>
              </a:r>
            </a:p>
          </p:txBody>
        </p:sp>
        <p:sp>
          <p:nvSpPr>
            <p:cNvPr id="12310" name="Text Box 10"/>
            <p:cNvSpPr txBox="1">
              <a:spLocks noChangeArrowheads="1"/>
            </p:cNvSpPr>
            <p:nvPr/>
          </p:nvSpPr>
          <p:spPr bwMode="auto">
            <a:xfrm>
              <a:off x="5582106" y="1017360"/>
              <a:ext cx="3327852" cy="513986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E28C05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buClr>
                  <a:srgbClr val="E28C05"/>
                </a:buClr>
                <a:buSzPct val="80000"/>
                <a:buFont typeface="Wingdings" pitchFamily="2" charset="2"/>
                <a:buNone/>
              </a:pPr>
              <a:endParaRPr lang="en-GB" sz="1600" b="1" dirty="0"/>
            </a:p>
            <a:p>
              <a:pPr algn="l">
                <a:lnSpc>
                  <a:spcPct val="90000"/>
                </a:lnSpc>
                <a:spcBef>
                  <a:spcPct val="10000"/>
                </a:spcBef>
                <a:buClr>
                  <a:srgbClr val="E28C05"/>
                </a:buClr>
                <a:buSzPct val="80000"/>
                <a:buFont typeface="Wingdings" pitchFamily="2" charset="2"/>
                <a:buNone/>
              </a:pPr>
              <a:r>
                <a:rPr lang="en-GB" sz="800" b="1" dirty="0" smtClean="0"/>
                <a:t> </a:t>
              </a:r>
            </a:p>
            <a:p>
              <a:pPr algn="l">
                <a:lnSpc>
                  <a:spcPct val="90000"/>
                </a:lnSpc>
                <a:spcBef>
                  <a:spcPct val="10000"/>
                </a:spcBef>
                <a:buClr>
                  <a:srgbClr val="E28C05"/>
                </a:buClr>
                <a:buSzPct val="80000"/>
              </a:pPr>
              <a:r>
                <a:rPr lang="en-GB" sz="1600" b="1" dirty="0" smtClean="0"/>
                <a:t> </a:t>
              </a:r>
            </a:p>
            <a:p>
              <a:pPr algn="l">
                <a:lnSpc>
                  <a:spcPct val="90000"/>
                </a:lnSpc>
                <a:spcBef>
                  <a:spcPct val="10000"/>
                </a:spcBef>
                <a:buClr>
                  <a:srgbClr val="E28C05"/>
                </a:buClr>
                <a:buSzPct val="80000"/>
                <a:buFont typeface="Wingdings" pitchFamily="2" charset="2"/>
                <a:buChar char="q"/>
              </a:pPr>
              <a:r>
                <a:rPr lang="en-GB" sz="1500" b="1" dirty="0" smtClean="0"/>
                <a:t> Arts therapists (art, music and  </a:t>
              </a:r>
            </a:p>
            <a:p>
              <a:pPr algn="l">
                <a:lnSpc>
                  <a:spcPct val="90000"/>
                </a:lnSpc>
                <a:spcBef>
                  <a:spcPct val="10000"/>
                </a:spcBef>
                <a:buClr>
                  <a:srgbClr val="E28C05"/>
                </a:buClr>
                <a:buSzPct val="80000"/>
              </a:pPr>
              <a:r>
                <a:rPr lang="en-GB" sz="1500" b="1" dirty="0" smtClean="0"/>
                <a:t>    </a:t>
              </a:r>
              <a:r>
                <a:rPr lang="en-GB" sz="1500" b="1" dirty="0"/>
                <a:t>drama therapists)</a:t>
              </a:r>
            </a:p>
            <a:p>
              <a:pPr algn="l">
                <a:spcBef>
                  <a:spcPct val="10000"/>
                </a:spcBef>
                <a:buClr>
                  <a:srgbClr val="E28C05"/>
                </a:buClr>
                <a:buSzPct val="80000"/>
                <a:buFont typeface="Wingdings" pitchFamily="2" charset="2"/>
                <a:buChar char="q"/>
              </a:pPr>
              <a:r>
                <a:rPr lang="en-GB" sz="1500" b="1" dirty="0"/>
                <a:t> Biomedical scientists</a:t>
              </a:r>
            </a:p>
            <a:p>
              <a:pPr algn="l">
                <a:spcBef>
                  <a:spcPct val="10000"/>
                </a:spcBef>
                <a:buClr>
                  <a:srgbClr val="E28C05"/>
                </a:buClr>
                <a:buSzPct val="80000"/>
                <a:buFont typeface="Wingdings" pitchFamily="2" charset="2"/>
                <a:buChar char="q"/>
              </a:pPr>
              <a:r>
                <a:rPr lang="en-GB" sz="1500" b="1" dirty="0"/>
                <a:t> Clinical scientists</a:t>
              </a:r>
            </a:p>
            <a:p>
              <a:pPr algn="l">
                <a:spcBef>
                  <a:spcPct val="10000"/>
                </a:spcBef>
                <a:buClr>
                  <a:srgbClr val="E28C05"/>
                </a:buClr>
                <a:buSzPct val="80000"/>
                <a:buFont typeface="Wingdings" pitchFamily="2" charset="2"/>
                <a:buChar char="q"/>
              </a:pPr>
              <a:r>
                <a:rPr lang="en-GB" sz="1500" b="1" dirty="0"/>
                <a:t> Dietitians</a:t>
              </a:r>
            </a:p>
            <a:p>
              <a:pPr algn="l">
                <a:spcBef>
                  <a:spcPct val="10000"/>
                </a:spcBef>
                <a:buClr>
                  <a:srgbClr val="E28C05"/>
                </a:buClr>
                <a:buSzPct val="80000"/>
                <a:buFont typeface="Wingdings" pitchFamily="2" charset="2"/>
                <a:buChar char="q"/>
              </a:pPr>
              <a:r>
                <a:rPr lang="en-GB" sz="1500" b="1" dirty="0"/>
                <a:t> Hearing aid dispensers</a:t>
              </a:r>
            </a:p>
            <a:p>
              <a:pPr algn="l">
                <a:spcBef>
                  <a:spcPct val="10000"/>
                </a:spcBef>
                <a:buClr>
                  <a:srgbClr val="E28C05"/>
                </a:buClr>
                <a:buSzPct val="80000"/>
                <a:buFont typeface="Wingdings" pitchFamily="2" charset="2"/>
                <a:buChar char="q"/>
              </a:pPr>
              <a:r>
                <a:rPr lang="en-GB" sz="1500" b="1" dirty="0"/>
                <a:t> Occupational therapists</a:t>
              </a:r>
            </a:p>
            <a:p>
              <a:pPr algn="l">
                <a:lnSpc>
                  <a:spcPct val="90000"/>
                </a:lnSpc>
                <a:spcBef>
                  <a:spcPct val="10000"/>
                </a:spcBef>
                <a:buClr>
                  <a:srgbClr val="E28C05"/>
                </a:buClr>
                <a:buSzPct val="80000"/>
                <a:buFont typeface="Wingdings" pitchFamily="2" charset="2"/>
                <a:buChar char="q"/>
              </a:pPr>
              <a:r>
                <a:rPr lang="en-GB" sz="1500" b="1" dirty="0"/>
                <a:t> Operating department </a:t>
              </a:r>
            </a:p>
            <a:p>
              <a:pPr algn="l">
                <a:lnSpc>
                  <a:spcPct val="90000"/>
                </a:lnSpc>
                <a:spcBef>
                  <a:spcPct val="10000"/>
                </a:spcBef>
                <a:buClr>
                  <a:srgbClr val="E28C05"/>
                </a:buClr>
                <a:buSzPct val="80000"/>
                <a:buFont typeface="Wingdings" pitchFamily="2" charset="2"/>
                <a:buNone/>
              </a:pPr>
              <a:r>
                <a:rPr lang="en-GB" sz="1500" b="1" dirty="0"/>
                <a:t>     practitioners</a:t>
              </a:r>
            </a:p>
            <a:p>
              <a:pPr algn="l">
                <a:lnSpc>
                  <a:spcPct val="90000"/>
                </a:lnSpc>
                <a:spcBef>
                  <a:spcPct val="10000"/>
                </a:spcBef>
                <a:buClr>
                  <a:srgbClr val="E28C05"/>
                </a:buClr>
                <a:buSzPct val="80000"/>
                <a:buFont typeface="Wingdings" pitchFamily="2" charset="2"/>
                <a:buChar char="q"/>
              </a:pPr>
              <a:r>
                <a:rPr lang="en-GB" sz="1500" b="1" dirty="0"/>
                <a:t> Orthoptists</a:t>
              </a:r>
            </a:p>
            <a:p>
              <a:pPr algn="l">
                <a:spcBef>
                  <a:spcPct val="10000"/>
                </a:spcBef>
                <a:buClr>
                  <a:srgbClr val="E28C05"/>
                </a:buClr>
                <a:buSzPct val="80000"/>
                <a:buFont typeface="Wingdings" pitchFamily="2" charset="2"/>
                <a:buChar char="q"/>
              </a:pPr>
              <a:r>
                <a:rPr lang="en-GB" sz="1500" b="1" dirty="0"/>
                <a:t> </a:t>
              </a:r>
              <a:r>
                <a:rPr lang="en-GB" sz="1500" b="1" dirty="0" err="1"/>
                <a:t>Orthotists</a:t>
              </a:r>
              <a:r>
                <a:rPr lang="en-GB" sz="1500" b="1" dirty="0"/>
                <a:t>/</a:t>
              </a:r>
              <a:r>
                <a:rPr lang="en-GB" sz="1500" b="1" dirty="0" err="1"/>
                <a:t>prosthetists</a:t>
              </a:r>
              <a:endParaRPr lang="en-GB" sz="1500" b="1" dirty="0"/>
            </a:p>
            <a:p>
              <a:pPr algn="l">
                <a:spcBef>
                  <a:spcPct val="10000"/>
                </a:spcBef>
                <a:buClr>
                  <a:srgbClr val="E28C05"/>
                </a:buClr>
                <a:buSzPct val="80000"/>
                <a:buFont typeface="Wingdings" pitchFamily="2" charset="2"/>
                <a:buChar char="q"/>
              </a:pPr>
              <a:r>
                <a:rPr lang="en-GB" sz="1500" b="1" dirty="0"/>
                <a:t> Paramedics</a:t>
              </a:r>
            </a:p>
            <a:p>
              <a:pPr algn="l">
                <a:spcBef>
                  <a:spcPct val="10000"/>
                </a:spcBef>
                <a:buClr>
                  <a:srgbClr val="E28C05"/>
                </a:buClr>
                <a:buSzPct val="80000"/>
                <a:buFont typeface="Wingdings" pitchFamily="2" charset="2"/>
                <a:buChar char="q"/>
              </a:pPr>
              <a:r>
                <a:rPr lang="en-GB" sz="1500" b="1" dirty="0"/>
                <a:t> Physiotherapists</a:t>
              </a:r>
            </a:p>
            <a:p>
              <a:pPr algn="l">
                <a:spcBef>
                  <a:spcPct val="10000"/>
                </a:spcBef>
                <a:buClr>
                  <a:srgbClr val="E28C05"/>
                </a:buClr>
                <a:buSzPct val="80000"/>
                <a:buFont typeface="Wingdings" pitchFamily="2" charset="2"/>
                <a:buChar char="q"/>
              </a:pPr>
              <a:r>
                <a:rPr lang="en-GB" sz="1500" b="1" dirty="0"/>
                <a:t> Podiatrists</a:t>
              </a:r>
            </a:p>
            <a:p>
              <a:pPr algn="l">
                <a:spcBef>
                  <a:spcPct val="10000"/>
                </a:spcBef>
                <a:buClr>
                  <a:srgbClr val="E28C05"/>
                </a:buClr>
                <a:buSzPct val="80000"/>
                <a:buFont typeface="Wingdings" pitchFamily="2" charset="2"/>
                <a:buChar char="q"/>
              </a:pPr>
              <a:r>
                <a:rPr lang="en-GB" sz="1500" b="1" dirty="0"/>
                <a:t> Practitioner psychologists</a:t>
              </a:r>
            </a:p>
            <a:p>
              <a:pPr algn="l">
                <a:spcBef>
                  <a:spcPct val="10000"/>
                </a:spcBef>
                <a:buClr>
                  <a:srgbClr val="E28C05"/>
                </a:buClr>
                <a:buSzPct val="80000"/>
                <a:buFont typeface="Wingdings" pitchFamily="2" charset="2"/>
                <a:buChar char="q"/>
              </a:pPr>
              <a:r>
                <a:rPr lang="en-GB" sz="1500" b="1" dirty="0"/>
                <a:t> </a:t>
              </a:r>
              <a:r>
                <a:rPr lang="en-GB" sz="1500" b="1" dirty="0" smtClean="0"/>
                <a:t>Radiographers</a:t>
              </a:r>
            </a:p>
            <a:p>
              <a:pPr algn="l">
                <a:spcBef>
                  <a:spcPct val="10000"/>
                </a:spcBef>
                <a:buClr>
                  <a:srgbClr val="E28C05"/>
                </a:buClr>
                <a:buSzPct val="80000"/>
                <a:buFont typeface="Wingdings" pitchFamily="2" charset="2"/>
                <a:buChar char="q"/>
              </a:pPr>
              <a:r>
                <a:rPr lang="en-GB" sz="1500" b="1" dirty="0"/>
                <a:t> </a:t>
              </a:r>
              <a:r>
                <a:rPr lang="en-GB" sz="1500" b="1" dirty="0" smtClean="0"/>
                <a:t>Social workers (England only)</a:t>
              </a:r>
              <a:endParaRPr lang="en-GB" sz="1500" b="1" dirty="0"/>
            </a:p>
            <a:p>
              <a:pPr algn="l">
                <a:lnSpc>
                  <a:spcPct val="90000"/>
                </a:lnSpc>
                <a:spcBef>
                  <a:spcPct val="10000"/>
                </a:spcBef>
                <a:buClr>
                  <a:srgbClr val="E28C05"/>
                </a:buClr>
                <a:buSzPct val="80000"/>
                <a:buFont typeface="Wingdings" pitchFamily="2" charset="2"/>
                <a:buChar char="q"/>
              </a:pPr>
              <a:r>
                <a:rPr lang="en-GB" sz="1500" b="1" dirty="0"/>
                <a:t> Speech &amp; language therapists</a:t>
              </a:r>
            </a:p>
          </p:txBody>
        </p:sp>
        <p:sp>
          <p:nvSpPr>
            <p:cNvPr id="12311" name="Text Box 11"/>
            <p:cNvSpPr txBox="1">
              <a:spLocks noChangeArrowheads="1"/>
            </p:cNvSpPr>
            <p:nvPr/>
          </p:nvSpPr>
          <p:spPr bwMode="auto">
            <a:xfrm>
              <a:off x="3451209" y="2291132"/>
              <a:ext cx="2054694" cy="87716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E28C05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buClr>
                  <a:srgbClr val="E28C05"/>
                </a:buClr>
                <a:buSzPct val="80000"/>
                <a:buFont typeface="Wingdings" pitchFamily="2" charset="2"/>
                <a:buNone/>
              </a:pPr>
              <a:endParaRPr lang="en-GB" sz="1600" b="1" dirty="0"/>
            </a:p>
            <a:p>
              <a:pPr algn="l">
                <a:buClr>
                  <a:srgbClr val="E28C05"/>
                </a:buClr>
                <a:buSzPct val="80000"/>
                <a:buFont typeface="Wingdings" pitchFamily="2" charset="2"/>
                <a:buChar char="q"/>
              </a:pPr>
              <a:endParaRPr lang="en-GB" sz="1600" b="1" dirty="0"/>
            </a:p>
            <a:p>
              <a:pPr algn="l">
                <a:buClr>
                  <a:srgbClr val="E28C05"/>
                </a:buClr>
                <a:buSzPct val="80000"/>
              </a:pPr>
              <a:endParaRPr lang="en-GB" sz="500" b="1" dirty="0"/>
            </a:p>
            <a:p>
              <a:pPr algn="l">
                <a:buClr>
                  <a:srgbClr val="E28C05"/>
                </a:buClr>
                <a:buSzPct val="80000"/>
                <a:buFont typeface="Wingdings" pitchFamily="2" charset="2"/>
                <a:buChar char="q"/>
              </a:pPr>
              <a:r>
                <a:rPr lang="en-GB" sz="1400" b="1" dirty="0" smtClean="0"/>
                <a:t> </a:t>
              </a:r>
              <a:r>
                <a:rPr lang="en-GB" sz="1400" b="1" dirty="0"/>
                <a:t>Doctors</a:t>
              </a:r>
            </a:p>
          </p:txBody>
        </p:sp>
        <p:sp>
          <p:nvSpPr>
            <p:cNvPr id="12313" name="Text Box 12"/>
            <p:cNvSpPr txBox="1">
              <a:spLocks noChangeArrowheads="1"/>
            </p:cNvSpPr>
            <p:nvPr/>
          </p:nvSpPr>
          <p:spPr bwMode="auto">
            <a:xfrm>
              <a:off x="3462095" y="4431612"/>
              <a:ext cx="2043808" cy="86177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E28C05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buClr>
                  <a:srgbClr val="E28C05"/>
                </a:buClr>
                <a:buSzPct val="80000"/>
                <a:buFont typeface="Wingdings" pitchFamily="2" charset="2"/>
                <a:buNone/>
              </a:pPr>
              <a:endParaRPr lang="en-GB" sz="1600" b="1" dirty="0"/>
            </a:p>
            <a:p>
              <a:pPr algn="l">
                <a:buClr>
                  <a:srgbClr val="E28C05"/>
                </a:buClr>
                <a:buSzPct val="80000"/>
                <a:buFont typeface="Wingdings" pitchFamily="2" charset="2"/>
                <a:buChar char="q"/>
              </a:pPr>
              <a:endParaRPr lang="en-GB" b="1" dirty="0"/>
            </a:p>
            <a:p>
              <a:pPr algn="l">
                <a:buClr>
                  <a:srgbClr val="E28C05"/>
                </a:buClr>
                <a:buSzPct val="80000"/>
                <a:buFont typeface="Wingdings" pitchFamily="2" charset="2"/>
                <a:buChar char="q"/>
              </a:pPr>
              <a:endParaRPr lang="en-GB" sz="200" b="1" dirty="0"/>
            </a:p>
            <a:p>
              <a:pPr algn="l">
                <a:buClr>
                  <a:srgbClr val="E28C05"/>
                </a:buClr>
                <a:buSzPct val="80000"/>
                <a:buFont typeface="Wingdings" pitchFamily="2" charset="2"/>
                <a:buChar char="q"/>
              </a:pPr>
              <a:r>
                <a:rPr lang="en-GB" sz="1400" b="1" dirty="0"/>
                <a:t> Osteopaths</a:t>
              </a:r>
            </a:p>
          </p:txBody>
        </p:sp>
        <p:sp>
          <p:nvSpPr>
            <p:cNvPr id="12314" name="Text Box 12"/>
            <p:cNvSpPr txBox="1">
              <a:spLocks noChangeArrowheads="1"/>
            </p:cNvSpPr>
            <p:nvPr/>
          </p:nvSpPr>
          <p:spPr bwMode="auto">
            <a:xfrm>
              <a:off x="3462094" y="5331023"/>
              <a:ext cx="2043809" cy="81560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E28C05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buClr>
                  <a:srgbClr val="E28C05"/>
                </a:buClr>
                <a:buSzPct val="80000"/>
                <a:buFont typeface="Wingdings" pitchFamily="2" charset="2"/>
                <a:buNone/>
              </a:pPr>
              <a:endParaRPr lang="en-GB" sz="1600" b="1" dirty="0"/>
            </a:p>
            <a:p>
              <a:pPr algn="l">
                <a:buClr>
                  <a:srgbClr val="E28C05"/>
                </a:buClr>
                <a:buSzPct val="80000"/>
                <a:buFont typeface="Wingdings" pitchFamily="2" charset="2"/>
                <a:buChar char="q"/>
              </a:pPr>
              <a:endParaRPr lang="en-GB" sz="1600" b="1" dirty="0"/>
            </a:p>
            <a:p>
              <a:pPr algn="l">
                <a:buClr>
                  <a:srgbClr val="E28C05"/>
                </a:buClr>
                <a:buSzPct val="80000"/>
                <a:buFont typeface="Wingdings" pitchFamily="2" charset="2"/>
                <a:buChar char="q"/>
              </a:pPr>
              <a:r>
                <a:rPr lang="en-GB" sz="1400" b="1" dirty="0" smtClean="0"/>
                <a:t> </a:t>
              </a:r>
              <a:r>
                <a:rPr lang="en-GB" sz="1500" b="1" dirty="0"/>
                <a:t>Chiropractors</a:t>
              </a:r>
            </a:p>
          </p:txBody>
        </p:sp>
        <p:sp>
          <p:nvSpPr>
            <p:cNvPr id="12309" name="Text Box 9"/>
            <p:cNvSpPr txBox="1">
              <a:spLocks noChangeArrowheads="1"/>
            </p:cNvSpPr>
            <p:nvPr/>
          </p:nvSpPr>
          <p:spPr bwMode="auto">
            <a:xfrm>
              <a:off x="3451208" y="1010995"/>
              <a:ext cx="2054695" cy="123110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E28C05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buClr>
                  <a:srgbClr val="E28C05"/>
                </a:buClr>
                <a:buSzPct val="80000"/>
                <a:buFont typeface="Wingdings" pitchFamily="2" charset="2"/>
                <a:buNone/>
              </a:pPr>
              <a:r>
                <a:rPr lang="en-GB" sz="1600" b="1" dirty="0"/>
                <a:t> </a:t>
              </a:r>
            </a:p>
            <a:p>
              <a:pPr algn="l">
                <a:buClr>
                  <a:srgbClr val="E28C05"/>
                </a:buClr>
                <a:buSzPct val="80000"/>
                <a:buFont typeface="Wingdings" pitchFamily="2" charset="2"/>
                <a:buChar char="q"/>
              </a:pPr>
              <a:endParaRPr lang="en-GB" sz="1600" b="1" dirty="0"/>
            </a:p>
            <a:p>
              <a:pPr algn="l">
                <a:buClr>
                  <a:srgbClr val="E28C05"/>
                </a:buClr>
                <a:buSzPct val="80000"/>
                <a:buFont typeface="Wingdings" pitchFamily="2" charset="2"/>
                <a:buChar char="q"/>
              </a:pPr>
              <a:endParaRPr lang="en-GB" sz="1400" b="1" dirty="0"/>
            </a:p>
            <a:p>
              <a:pPr algn="l">
                <a:buClr>
                  <a:srgbClr val="E28C05"/>
                </a:buClr>
                <a:buSzPct val="80000"/>
                <a:buFont typeface="Wingdings" pitchFamily="2" charset="2"/>
                <a:buChar char="q"/>
              </a:pPr>
              <a:r>
                <a:rPr lang="en-GB" sz="1400" b="1" dirty="0"/>
                <a:t> </a:t>
              </a:r>
              <a:r>
                <a:rPr lang="en-GB" sz="1400" b="1" dirty="0" smtClean="0"/>
                <a:t>Midwives</a:t>
              </a:r>
              <a:endParaRPr lang="en-GB" sz="1400" b="1" dirty="0"/>
            </a:p>
            <a:p>
              <a:pPr algn="l">
                <a:buClr>
                  <a:srgbClr val="E28C05"/>
                </a:buClr>
                <a:buSzPct val="80000"/>
                <a:buFont typeface="Wingdings" pitchFamily="2" charset="2"/>
                <a:buChar char="q"/>
              </a:pPr>
              <a:r>
                <a:rPr lang="en-GB" sz="1400" b="1" dirty="0"/>
                <a:t> Nurses</a:t>
              </a:r>
            </a:p>
          </p:txBody>
        </p:sp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3451209" y="3225934"/>
              <a:ext cx="2054694" cy="115416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E28C05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buClr>
                  <a:srgbClr val="E28C05"/>
                </a:buClr>
                <a:buSzPct val="80000"/>
                <a:buFont typeface="Wingdings" pitchFamily="2" charset="2"/>
                <a:buNone/>
              </a:pPr>
              <a:endParaRPr lang="en-GB" sz="1600" b="1" dirty="0"/>
            </a:p>
            <a:p>
              <a:pPr algn="l">
                <a:buClr>
                  <a:srgbClr val="E28C05"/>
                </a:buClr>
                <a:buSzPct val="80000"/>
                <a:buFont typeface="Wingdings" pitchFamily="2" charset="2"/>
                <a:buChar char="q"/>
              </a:pPr>
              <a:endParaRPr lang="en-GB" sz="1600" b="1" dirty="0"/>
            </a:p>
            <a:p>
              <a:pPr algn="l">
                <a:buClr>
                  <a:srgbClr val="E28C05"/>
                </a:buClr>
                <a:buSzPct val="80000"/>
                <a:buFont typeface="Wingdings" pitchFamily="2" charset="2"/>
                <a:buChar char="q"/>
              </a:pPr>
              <a:endParaRPr lang="en-GB" sz="100" b="1" dirty="0"/>
            </a:p>
            <a:p>
              <a:pPr algn="l">
                <a:buClr>
                  <a:srgbClr val="E28C05"/>
                </a:buClr>
                <a:buSzPct val="80000"/>
              </a:pPr>
              <a:endParaRPr lang="en-GB" sz="800" b="1" dirty="0" smtClean="0"/>
            </a:p>
            <a:p>
              <a:pPr algn="l">
                <a:buClr>
                  <a:srgbClr val="E28C05"/>
                </a:buClr>
                <a:buSzPct val="80000"/>
                <a:buFont typeface="Wingdings" pitchFamily="2" charset="2"/>
                <a:buChar char="q"/>
              </a:pPr>
              <a:r>
                <a:rPr lang="en-GB" sz="1400" b="1" dirty="0" smtClean="0"/>
                <a:t> Environmental  </a:t>
              </a:r>
            </a:p>
            <a:p>
              <a:pPr algn="l">
                <a:buClr>
                  <a:srgbClr val="E28C05"/>
                </a:buClr>
                <a:buSzPct val="80000"/>
              </a:pPr>
              <a:r>
                <a:rPr lang="en-GB" sz="1400" b="1" dirty="0"/>
                <a:t> </a:t>
              </a:r>
              <a:r>
                <a:rPr lang="en-GB" sz="1400" b="1" dirty="0" smtClean="0"/>
                <a:t>  health professionals</a:t>
              </a:r>
              <a:endParaRPr lang="en-GB" sz="1400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63289" y="1027402"/>
            <a:ext cx="7677087" cy="4806911"/>
            <a:chOff x="363289" y="1027402"/>
            <a:chExt cx="7677087" cy="4806911"/>
          </a:xfrm>
        </p:grpSpPr>
        <p:pic>
          <p:nvPicPr>
            <p:cNvPr id="12302" name="Picture 21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7034" y="1027402"/>
              <a:ext cx="429431" cy="7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9" name="Picture 1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289" y="1065053"/>
              <a:ext cx="2774842" cy="5776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2300" name="Picture 1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7417" y="2317171"/>
              <a:ext cx="1048648" cy="6546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graphicFrame>
          <p:nvGraphicFramePr>
            <p:cNvPr id="1229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5182186"/>
                </p:ext>
              </p:extLst>
            </p:nvPr>
          </p:nvGraphicFramePr>
          <p:xfrm>
            <a:off x="701909" y="4891492"/>
            <a:ext cx="1984528" cy="6849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69" name="Bitmap Image" r:id="rId7" imgW="2619048" imgH="866896" progId="PBrush">
                    <p:embed/>
                  </p:oleObj>
                </mc:Choice>
                <mc:Fallback>
                  <p:oleObj name="Bitmap Image" r:id="rId7" imgW="2619048" imgH="866896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1909" y="4891492"/>
                          <a:ext cx="1984528" cy="6849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301" name="Picture 18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371" y="3432088"/>
              <a:ext cx="1658544" cy="691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4" name="Picture 26" descr="General Osteopathic Council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5159" y="4501943"/>
              <a:ext cx="1081081" cy="440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5" name="Picture 27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3999" y="5370677"/>
              <a:ext cx="1000130" cy="463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6" name="Picture 28" descr="HCPC - Health and Care Professions Council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5391" y="1065053"/>
              <a:ext cx="1714985" cy="5216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50" name="Picture 54" descr="CIEH Logo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6403" y="3247026"/>
              <a:ext cx="667900" cy="667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271909" y="355029"/>
            <a:ext cx="6862513" cy="442912"/>
          </a:xfrm>
          <a:prstGeom prst="rect">
            <a:avLst/>
          </a:prstGeom>
        </p:spPr>
        <p:txBody>
          <a:bodyPr vert="horz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rgbClr val="009CD5"/>
                </a:solidFill>
                <a:latin typeface="Frutiga"/>
                <a:ea typeface="+mj-ea"/>
                <a:cs typeface="Frutiga"/>
              </a:defRPr>
            </a:lvl1pPr>
          </a:lstStyle>
          <a:p>
            <a:r>
              <a:rPr lang="en-GB" sz="2400" b="1" dirty="0" smtClean="0">
                <a:solidFill>
                  <a:srgbClr val="A00054"/>
                </a:solidFill>
                <a:latin typeface="+mn-lt"/>
              </a:rPr>
              <a:t>Health Careers website course finder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1674" y="224138"/>
            <a:ext cx="1476620" cy="76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33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14658" y="6325327"/>
            <a:ext cx="495300" cy="480917"/>
          </a:xfrm>
          <a:prstGeom prst="actionButtonForwardNext">
            <a:avLst/>
          </a:prstGeom>
          <a:solidFill>
            <a:srgbClr val="E28C05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dirty="0" smtClean="0"/>
              <a:t>Step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0292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68"/>
    </mc:Choice>
    <mc:Fallback xmlns="">
      <p:transition spd="slow" advTm="28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94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3" grpId="0" autoUpdateAnimBg="0"/>
      <p:bldP spid="2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67375" y="130230"/>
            <a:ext cx="3209925" cy="8698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6223" y="421556"/>
            <a:ext cx="7793038" cy="695325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GB" sz="2400" b="1" dirty="0" smtClean="0">
                <a:solidFill>
                  <a:srgbClr val="A00054"/>
                </a:solidFill>
                <a:latin typeface="+mn-lt"/>
              </a:rPr>
              <a:t>Most course titles are as you’d expect, but…</a:t>
            </a:r>
          </a:p>
        </p:txBody>
      </p:sp>
      <p:sp>
        <p:nvSpPr>
          <p:cNvPr id="321541" name="Text Box 5"/>
          <p:cNvSpPr txBox="1">
            <a:spLocks noChangeArrowheads="1"/>
          </p:cNvSpPr>
          <p:nvPr/>
        </p:nvSpPr>
        <p:spPr bwMode="auto">
          <a:xfrm>
            <a:off x="171962" y="1734288"/>
            <a:ext cx="3960813" cy="23089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 eaLnBrk="0" hangingPunct="0">
              <a:buClr>
                <a:schemeClr val="accent6"/>
              </a:buClr>
              <a:buSzPct val="80000"/>
              <a:buFont typeface="Wingdings" pitchFamily="2" charset="2"/>
              <a:buNone/>
            </a:pPr>
            <a:r>
              <a:rPr lang="en-GB" sz="1800" b="1" dirty="0"/>
              <a:t>Speech and language therapy</a:t>
            </a:r>
          </a:p>
          <a:p>
            <a:pPr algn="l" eaLnBrk="0" hangingPunct="0">
              <a:buClr>
                <a:schemeClr val="accent6"/>
              </a:buClr>
              <a:buSzPct val="80000"/>
              <a:buFont typeface="Wingdings" pitchFamily="2" charset="2"/>
              <a:buChar char="q"/>
            </a:pPr>
            <a:r>
              <a:rPr lang="en-GB" sz="1800" dirty="0"/>
              <a:t> Speech and </a:t>
            </a:r>
            <a:r>
              <a:rPr lang="en-GB" sz="1800" dirty="0" smtClean="0"/>
              <a:t>Language Therapy</a:t>
            </a:r>
            <a:endParaRPr lang="en-GB" sz="1800" dirty="0"/>
          </a:p>
          <a:p>
            <a:pPr algn="l" eaLnBrk="0" hangingPunct="0">
              <a:buClr>
                <a:schemeClr val="accent6"/>
              </a:buClr>
              <a:buSzPct val="80000"/>
              <a:buFont typeface="Wingdings" pitchFamily="2" charset="2"/>
              <a:buChar char="q"/>
            </a:pPr>
            <a:r>
              <a:rPr lang="en-GB" sz="1800" dirty="0"/>
              <a:t> </a:t>
            </a:r>
            <a:r>
              <a:rPr lang="en-GB" sz="1800" dirty="0" smtClean="0"/>
              <a:t>Psychology and Speech Therapy</a:t>
            </a:r>
            <a:endParaRPr lang="en-GB" sz="1800" dirty="0"/>
          </a:p>
          <a:p>
            <a:pPr algn="l" eaLnBrk="0" hangingPunct="0">
              <a:buClr>
                <a:schemeClr val="accent6"/>
              </a:buClr>
              <a:buSzPct val="80000"/>
              <a:buFont typeface="Wingdings" pitchFamily="2" charset="2"/>
              <a:buChar char="q"/>
            </a:pPr>
            <a:r>
              <a:rPr lang="en-GB" sz="1800" dirty="0"/>
              <a:t> Human </a:t>
            </a:r>
            <a:r>
              <a:rPr lang="en-GB" sz="1800" dirty="0" smtClean="0"/>
              <a:t>Communication</a:t>
            </a:r>
            <a:endParaRPr lang="en-GB" sz="1800" dirty="0"/>
          </a:p>
          <a:p>
            <a:pPr algn="l" eaLnBrk="0" hangingPunct="0">
              <a:buClr>
                <a:schemeClr val="accent6"/>
              </a:buClr>
              <a:buSzPct val="80000"/>
              <a:buFont typeface="Wingdings" pitchFamily="2" charset="2"/>
              <a:buChar char="q"/>
            </a:pPr>
            <a:r>
              <a:rPr lang="en-GB" sz="1800" dirty="0"/>
              <a:t> Speech and Language Sciences</a:t>
            </a:r>
          </a:p>
          <a:p>
            <a:pPr algn="l" eaLnBrk="0" hangingPunct="0">
              <a:buClr>
                <a:schemeClr val="accent6"/>
              </a:buClr>
              <a:buSzPct val="80000"/>
              <a:buFont typeface="Wingdings" pitchFamily="2" charset="2"/>
              <a:buChar char="q"/>
            </a:pPr>
            <a:r>
              <a:rPr lang="en-GB" sz="1800" dirty="0"/>
              <a:t> </a:t>
            </a:r>
            <a:r>
              <a:rPr lang="en-GB" sz="1800" dirty="0" smtClean="0"/>
              <a:t>Language Pathology</a:t>
            </a:r>
            <a:endParaRPr lang="en-GB" sz="1800" dirty="0"/>
          </a:p>
          <a:p>
            <a:pPr algn="l" eaLnBrk="0" hangingPunct="0">
              <a:buClr>
                <a:schemeClr val="accent6"/>
              </a:buClr>
              <a:buSzPct val="80000"/>
              <a:buFont typeface="Wingdings" pitchFamily="2" charset="2"/>
              <a:buChar char="q"/>
            </a:pPr>
            <a:r>
              <a:rPr lang="en-GB" sz="1800" dirty="0"/>
              <a:t> Speech </a:t>
            </a:r>
            <a:r>
              <a:rPr lang="en-GB" sz="1800" dirty="0" smtClean="0"/>
              <a:t>and Language Pathology</a:t>
            </a:r>
            <a:endParaRPr lang="en-GB" sz="1800" dirty="0"/>
          </a:p>
          <a:p>
            <a:pPr algn="l" eaLnBrk="0" hangingPunct="0">
              <a:buClr>
                <a:schemeClr val="accent6"/>
              </a:buClr>
              <a:buSzPct val="80000"/>
              <a:buFont typeface="Wingdings" pitchFamily="2" charset="2"/>
              <a:buChar char="q"/>
            </a:pPr>
            <a:r>
              <a:rPr lang="en-GB" sz="1800" dirty="0"/>
              <a:t> </a:t>
            </a:r>
            <a:r>
              <a:rPr lang="en-GB" sz="1800" dirty="0" smtClean="0"/>
              <a:t>Clinical Communication Studies</a:t>
            </a:r>
            <a:endParaRPr lang="en-GB" sz="1800" dirty="0"/>
          </a:p>
        </p:txBody>
      </p:sp>
      <p:sp>
        <p:nvSpPr>
          <p:cNvPr id="321542" name="Text Box 6"/>
          <p:cNvSpPr txBox="1">
            <a:spLocks noChangeArrowheads="1"/>
          </p:cNvSpPr>
          <p:nvPr/>
        </p:nvSpPr>
        <p:spPr bwMode="auto">
          <a:xfrm>
            <a:off x="4233083" y="1734288"/>
            <a:ext cx="4897437" cy="20319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 eaLnBrk="0" hangingPunct="0">
              <a:buClr>
                <a:schemeClr val="accent6"/>
              </a:buClr>
              <a:buSzPct val="80000"/>
              <a:buFont typeface="Wingdings" pitchFamily="2" charset="2"/>
              <a:buNone/>
            </a:pPr>
            <a:r>
              <a:rPr lang="en-GB" sz="1800" b="1" dirty="0"/>
              <a:t>Therapeutic radiography</a:t>
            </a:r>
          </a:p>
          <a:p>
            <a:pPr algn="l" eaLnBrk="0" hangingPunct="0">
              <a:buClr>
                <a:schemeClr val="accent6"/>
              </a:buClr>
              <a:buSzPct val="80000"/>
              <a:buFont typeface="Wingdings" pitchFamily="2" charset="2"/>
              <a:buChar char="q"/>
            </a:pPr>
            <a:r>
              <a:rPr lang="en-GB" sz="1800" dirty="0"/>
              <a:t> </a:t>
            </a:r>
            <a:r>
              <a:rPr lang="en-GB" sz="1800" dirty="0" smtClean="0"/>
              <a:t>Radiography (therapeutic)</a:t>
            </a:r>
          </a:p>
          <a:p>
            <a:pPr algn="l" eaLnBrk="0" hangingPunct="0">
              <a:buClr>
                <a:schemeClr val="accent6"/>
              </a:buClr>
              <a:buSzPct val="80000"/>
              <a:buFont typeface="Wingdings" pitchFamily="2" charset="2"/>
              <a:buChar char="q"/>
            </a:pPr>
            <a:r>
              <a:rPr lang="en-GB" sz="1800" dirty="0" smtClean="0"/>
              <a:t> Radiotherapy</a:t>
            </a:r>
          </a:p>
          <a:p>
            <a:pPr algn="l" eaLnBrk="0" hangingPunct="0">
              <a:buClr>
                <a:schemeClr val="accent6"/>
              </a:buClr>
              <a:buSzPct val="80000"/>
              <a:buFont typeface="Wingdings" pitchFamily="2" charset="2"/>
              <a:buChar char="q"/>
            </a:pPr>
            <a:r>
              <a:rPr lang="en-GB" sz="1800" dirty="0" smtClean="0"/>
              <a:t> </a:t>
            </a:r>
            <a:r>
              <a:rPr lang="en-GB" sz="1800" dirty="0"/>
              <a:t>Radiotherapy and Oncology</a:t>
            </a:r>
          </a:p>
          <a:p>
            <a:pPr algn="l" eaLnBrk="0" hangingPunct="0">
              <a:buClr>
                <a:schemeClr val="accent6"/>
              </a:buClr>
              <a:buSzPct val="80000"/>
              <a:buFont typeface="Wingdings" pitchFamily="2" charset="2"/>
              <a:buChar char="q"/>
            </a:pPr>
            <a:r>
              <a:rPr lang="en-GB" sz="1800" dirty="0"/>
              <a:t> Therapeutic Radiography</a:t>
            </a:r>
          </a:p>
          <a:p>
            <a:pPr algn="l" eaLnBrk="0" hangingPunct="0">
              <a:buClr>
                <a:schemeClr val="accent6"/>
              </a:buClr>
              <a:buSzPct val="80000"/>
              <a:buFont typeface="Wingdings" pitchFamily="2" charset="2"/>
              <a:buChar char="q"/>
            </a:pPr>
            <a:r>
              <a:rPr lang="en-GB" sz="1800" dirty="0"/>
              <a:t> </a:t>
            </a:r>
            <a:r>
              <a:rPr lang="en-GB" sz="1800" dirty="0" smtClean="0"/>
              <a:t>Radiography </a:t>
            </a:r>
            <a:r>
              <a:rPr lang="en-GB" sz="1800" dirty="0"/>
              <a:t>(Radiotherapy and Oncology)</a:t>
            </a:r>
          </a:p>
          <a:p>
            <a:pPr algn="l" eaLnBrk="0" hangingPunct="0">
              <a:buClr>
                <a:schemeClr val="accent6"/>
              </a:buClr>
              <a:buSzPct val="80000"/>
              <a:buFont typeface="Wingdings" pitchFamily="2" charset="2"/>
              <a:buChar char="q"/>
            </a:pPr>
            <a:r>
              <a:rPr lang="en-GB" sz="1800" dirty="0"/>
              <a:t> Radiotherapy and Oncology in Practice</a:t>
            </a:r>
          </a:p>
        </p:txBody>
      </p:sp>
      <p:sp>
        <p:nvSpPr>
          <p:cNvPr id="321546" name="Text Box 10"/>
          <p:cNvSpPr txBox="1">
            <a:spLocks noChangeArrowheads="1"/>
          </p:cNvSpPr>
          <p:nvPr/>
        </p:nvSpPr>
        <p:spPr bwMode="auto">
          <a:xfrm>
            <a:off x="2459151" y="4381958"/>
            <a:ext cx="4248150" cy="147797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 eaLnBrk="0" hangingPunct="0">
              <a:buClr>
                <a:schemeClr val="accent6"/>
              </a:buClr>
              <a:buSzPct val="80000"/>
              <a:buFont typeface="Wingdings" pitchFamily="2" charset="2"/>
              <a:buNone/>
            </a:pPr>
            <a:r>
              <a:rPr lang="en-GB" sz="1800" b="1" dirty="0"/>
              <a:t>Dental hygiene/Dental therapy</a:t>
            </a:r>
          </a:p>
          <a:p>
            <a:pPr algn="l" eaLnBrk="0" hangingPunct="0">
              <a:buClr>
                <a:schemeClr val="accent6"/>
              </a:buClr>
              <a:buSzPct val="80000"/>
              <a:buFont typeface="Wingdings" pitchFamily="2" charset="2"/>
              <a:buChar char="q"/>
            </a:pPr>
            <a:r>
              <a:rPr lang="en-GB" sz="1800" dirty="0"/>
              <a:t> </a:t>
            </a:r>
            <a:r>
              <a:rPr lang="en-GB" sz="1800" dirty="0" smtClean="0"/>
              <a:t>Dental </a:t>
            </a:r>
            <a:r>
              <a:rPr lang="en-GB" sz="1800" dirty="0"/>
              <a:t>Therapy</a:t>
            </a:r>
          </a:p>
          <a:p>
            <a:pPr algn="l" eaLnBrk="0" hangingPunct="0">
              <a:buClr>
                <a:schemeClr val="accent6"/>
              </a:buClr>
              <a:buSzPct val="80000"/>
              <a:buFont typeface="Wingdings" pitchFamily="2" charset="2"/>
              <a:buChar char="q"/>
            </a:pPr>
            <a:r>
              <a:rPr lang="en-GB" sz="1800" dirty="0"/>
              <a:t> Dental Hygiene</a:t>
            </a:r>
          </a:p>
          <a:p>
            <a:pPr algn="l" eaLnBrk="0" hangingPunct="0">
              <a:buClr>
                <a:schemeClr val="accent6"/>
              </a:buClr>
              <a:buSzPct val="80000"/>
              <a:buFont typeface="Wingdings" pitchFamily="2" charset="2"/>
              <a:buChar char="q"/>
            </a:pPr>
            <a:r>
              <a:rPr lang="en-GB" sz="1800" dirty="0"/>
              <a:t> Oral Health Sciences</a:t>
            </a:r>
          </a:p>
          <a:p>
            <a:pPr algn="l" eaLnBrk="0" hangingPunct="0">
              <a:buClr>
                <a:schemeClr val="accent6"/>
              </a:buClr>
              <a:buSzPct val="80000"/>
              <a:buFont typeface="Wingdings" pitchFamily="2" charset="2"/>
              <a:buChar char="q"/>
            </a:pPr>
            <a:r>
              <a:rPr lang="en-GB" sz="1800" dirty="0"/>
              <a:t> Dental Hygiene and Dental Therapy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1674" y="307268"/>
            <a:ext cx="1476620" cy="76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26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68"/>
    </mc:Choice>
    <mc:Fallback xmlns="">
      <p:transition spd="slow" advTm="28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1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1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8" grpId="0"/>
      <p:bldP spid="321541" grpId="0" animBg="1" autoUpdateAnimBg="0"/>
      <p:bldP spid="321542" grpId="0" autoUpdateAnimBg="0"/>
      <p:bldP spid="321546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67375" y="130230"/>
            <a:ext cx="3209925" cy="8698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290736"/>
            <a:ext cx="6948808" cy="762000"/>
          </a:xfrm>
          <a:noFill/>
        </p:spPr>
        <p:txBody>
          <a:bodyPr>
            <a:noAutofit/>
          </a:bodyPr>
          <a:lstStyle/>
          <a:p>
            <a:pPr algn="l" eaLnBrk="1" hangingPunct="1"/>
            <a:r>
              <a:rPr lang="en-GB" sz="2400" b="1" dirty="0" smtClean="0">
                <a:solidFill>
                  <a:srgbClr val="A00054"/>
                </a:solidFill>
                <a:latin typeface="+mn-lt"/>
              </a:rPr>
              <a:t>Health Careers website - course finder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1308100"/>
            <a:ext cx="8268703" cy="4838700"/>
          </a:xfrm>
          <a:prstGeom prst="rect">
            <a:avLst/>
          </a:prstGeom>
          <a:noFill/>
          <a:ln w="9525">
            <a:solidFill>
              <a:srgbClr val="0038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7572" name="AutoShape 4"/>
          <p:cNvSpPr>
            <a:spLocks noChangeArrowheads="1"/>
          </p:cNvSpPr>
          <p:nvPr/>
        </p:nvSpPr>
        <p:spPr bwMode="auto">
          <a:xfrm>
            <a:off x="6506982" y="3336252"/>
            <a:ext cx="2171505" cy="782395"/>
          </a:xfrm>
          <a:prstGeom prst="leftArrowCallout">
            <a:avLst>
              <a:gd name="adj1" fmla="val 20569"/>
              <a:gd name="adj2" fmla="val 37273"/>
              <a:gd name="adj3" fmla="val 62424"/>
              <a:gd name="adj4" fmla="val 70154"/>
            </a:avLst>
          </a:prstGeom>
          <a:solidFill>
            <a:schemeClr val="bg1"/>
          </a:solidFill>
          <a:ln w="22225">
            <a:solidFill>
              <a:srgbClr val="FF9900"/>
            </a:solidFill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GB" sz="1400" b="1" dirty="0" smtClean="0"/>
              <a:t>Use drop down options in filters to search for courses</a:t>
            </a:r>
            <a:endParaRPr lang="en-GB" sz="14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1674" y="307268"/>
            <a:ext cx="1476620" cy="76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25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68"/>
    </mc:Choice>
    <mc:Fallback xmlns="">
      <p:transition spd="slow" advTm="28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7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0" grpId="0"/>
      <p:bldP spid="237572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58525" y="2494437"/>
            <a:ext cx="4032055" cy="676722"/>
          </a:xfrm>
          <a:prstGeom prst="rect">
            <a:avLst/>
          </a:prstGeom>
        </p:spPr>
        <p:txBody>
          <a:bodyPr vert="horz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rgbClr val="009CD5"/>
                </a:solidFill>
                <a:latin typeface="Frutiga"/>
                <a:ea typeface="+mj-ea"/>
                <a:cs typeface="Frutiga"/>
              </a:defRPr>
            </a:lvl1pPr>
          </a:lstStyle>
          <a:p>
            <a:pPr algn="ctr"/>
            <a:r>
              <a:rPr lang="en-GB" sz="4000" b="1" dirty="0" smtClean="0">
                <a:solidFill>
                  <a:srgbClr val="A00054"/>
                </a:solidFill>
                <a:latin typeface="+mn-lt"/>
              </a:rPr>
              <a:t>Background/</a:t>
            </a:r>
            <a:br>
              <a:rPr lang="en-GB" sz="4000" b="1" dirty="0" smtClean="0">
                <a:solidFill>
                  <a:srgbClr val="A00054"/>
                </a:solidFill>
                <a:latin typeface="+mn-lt"/>
              </a:rPr>
            </a:br>
            <a:r>
              <a:rPr lang="en-GB" sz="4000" b="1" dirty="0" smtClean="0">
                <a:solidFill>
                  <a:srgbClr val="A00054"/>
                </a:solidFill>
                <a:latin typeface="+mn-lt"/>
              </a:rPr>
              <a:t>context</a:t>
            </a:r>
          </a:p>
        </p:txBody>
      </p:sp>
      <p:sp>
        <p:nvSpPr>
          <p:cNvPr id="8" name="Rectangle 7"/>
          <p:cNvSpPr/>
          <p:nvPr/>
        </p:nvSpPr>
        <p:spPr>
          <a:xfrm>
            <a:off x="6228184" y="526152"/>
            <a:ext cx="1512168" cy="2964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40226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147662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00726" y="891468"/>
            <a:ext cx="1370746" cy="342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427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67375" y="130230"/>
            <a:ext cx="3209925" cy="8698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290736"/>
            <a:ext cx="6948808" cy="762000"/>
          </a:xfrm>
          <a:noFill/>
        </p:spPr>
        <p:txBody>
          <a:bodyPr>
            <a:noAutofit/>
          </a:bodyPr>
          <a:lstStyle/>
          <a:p>
            <a:pPr algn="l" eaLnBrk="1" hangingPunct="1"/>
            <a:r>
              <a:rPr lang="en-GB" sz="2400" b="1" dirty="0" smtClean="0">
                <a:solidFill>
                  <a:srgbClr val="A00054"/>
                </a:solidFill>
                <a:latin typeface="+mn-lt"/>
              </a:rPr>
              <a:t>Health Careers course finder results page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1100" y="1144411"/>
            <a:ext cx="6819900" cy="4996813"/>
          </a:xfrm>
          <a:prstGeom prst="rect">
            <a:avLst/>
          </a:prstGeom>
          <a:noFill/>
          <a:ln w="9525">
            <a:solidFill>
              <a:srgbClr val="0038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416947" y="3186165"/>
            <a:ext cx="2480871" cy="2810074"/>
            <a:chOff x="2416947" y="3186165"/>
            <a:chExt cx="2480871" cy="2810074"/>
          </a:xfrm>
        </p:grpSpPr>
        <p:sp>
          <p:nvSpPr>
            <p:cNvPr id="11" name="Oval 16"/>
            <p:cNvSpPr>
              <a:spLocks noChangeArrowheads="1"/>
            </p:cNvSpPr>
            <p:nvPr/>
          </p:nvSpPr>
          <p:spPr bwMode="auto">
            <a:xfrm>
              <a:off x="2492752" y="5814060"/>
              <a:ext cx="2405066" cy="182179"/>
            </a:xfrm>
            <a:prstGeom prst="ellipse">
              <a:avLst/>
            </a:prstGeom>
            <a:noFill/>
            <a:ln w="22225">
              <a:solidFill>
                <a:srgbClr val="E28C0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2640983" y="3186165"/>
              <a:ext cx="2181030" cy="197116"/>
            </a:xfrm>
            <a:prstGeom prst="ellipse">
              <a:avLst/>
            </a:prstGeom>
            <a:noFill/>
            <a:ln w="22225">
              <a:solidFill>
                <a:srgbClr val="E28C0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13" name="Oval 17"/>
            <p:cNvSpPr>
              <a:spLocks noChangeArrowheads="1"/>
            </p:cNvSpPr>
            <p:nvPr/>
          </p:nvSpPr>
          <p:spPr bwMode="auto">
            <a:xfrm>
              <a:off x="2416947" y="4572001"/>
              <a:ext cx="2405066" cy="187010"/>
            </a:xfrm>
            <a:prstGeom prst="ellipse">
              <a:avLst/>
            </a:prstGeom>
            <a:noFill/>
            <a:ln w="22225">
              <a:solidFill>
                <a:srgbClr val="E28C0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</p:grp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140314" y="880047"/>
            <a:ext cx="2209800" cy="1815882"/>
          </a:xfrm>
          <a:prstGeom prst="rect">
            <a:avLst/>
          </a:prstGeom>
          <a:solidFill>
            <a:schemeClr val="bg1"/>
          </a:solidFill>
          <a:ln w="22225">
            <a:solidFill>
              <a:srgbClr val="E28C05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 dirty="0"/>
              <a:t>Using </a:t>
            </a:r>
            <a:r>
              <a:rPr lang="en-GB" sz="1400" b="1" dirty="0" smtClean="0"/>
              <a:t>the Health Careers course finder lists 16 undergrad courses leading </a:t>
            </a:r>
            <a:r>
              <a:rPr lang="en-GB" sz="1400" b="1" dirty="0"/>
              <a:t>to registration </a:t>
            </a:r>
            <a:r>
              <a:rPr lang="en-GB" sz="1400" b="1" dirty="0" smtClean="0"/>
              <a:t>as a SLT with </a:t>
            </a:r>
            <a:r>
              <a:rPr lang="en-GB" sz="1400" b="1" dirty="0"/>
              <a:t>the </a:t>
            </a:r>
            <a:r>
              <a:rPr lang="en-GB" sz="1400" b="1" dirty="0" smtClean="0"/>
              <a:t>Health and Care Professions Council (25 incl p/grad)</a:t>
            </a:r>
            <a:endParaRPr lang="en-GB" sz="1400" b="1" dirty="0"/>
          </a:p>
        </p:txBody>
      </p:sp>
      <p:grpSp>
        <p:nvGrpSpPr>
          <p:cNvPr id="17" name="Group 5"/>
          <p:cNvGrpSpPr>
            <a:grpSpLocks/>
          </p:cNvGrpSpPr>
          <p:nvPr/>
        </p:nvGrpSpPr>
        <p:grpSpPr bwMode="auto">
          <a:xfrm>
            <a:off x="959612" y="2862949"/>
            <a:ext cx="1776410" cy="428625"/>
            <a:chOff x="144" y="1344"/>
            <a:chExt cx="1344" cy="270"/>
          </a:xfrm>
        </p:grpSpPr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144" y="1344"/>
              <a:ext cx="1056" cy="194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E28C05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GB" sz="1400" b="1" dirty="0" smtClean="0"/>
                <a:t>Course title</a:t>
              </a:r>
              <a:endParaRPr lang="en-GB" sz="1400" b="1" dirty="0"/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>
              <a:off x="1200" y="1392"/>
              <a:ext cx="288" cy="222"/>
            </a:xfrm>
            <a:prstGeom prst="line">
              <a:avLst/>
            </a:prstGeom>
            <a:noFill/>
            <a:ln w="22225">
              <a:solidFill>
                <a:srgbClr val="E28C05"/>
              </a:solidFill>
              <a:round/>
              <a:headEnd/>
              <a:tailEnd type="triangle" w="med" len="med"/>
            </a:ln>
          </p:spPr>
          <p:txBody>
            <a:bodyPr wrap="none" lIns="92075" tIns="46038" rIns="92075" bIns="46038" anchor="ctr"/>
            <a:lstStyle/>
            <a:p>
              <a:endParaRPr lang="en-GB" sz="1400"/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>
            <a:off x="1060772" y="3428855"/>
            <a:ext cx="1675852" cy="461964"/>
            <a:chOff x="-189" y="1584"/>
            <a:chExt cx="1174" cy="291"/>
          </a:xfrm>
        </p:grpSpPr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-189" y="1681"/>
              <a:ext cx="541" cy="194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E28C05"/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eaLnBrk="0" hangingPunct="0"/>
              <a:r>
                <a:rPr lang="en-GB" sz="1400" b="1" dirty="0" smtClean="0"/>
                <a:t>HEI</a:t>
              </a:r>
              <a:endParaRPr lang="en-GB" sz="1400" b="1" dirty="0"/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 flipV="1">
              <a:off x="352" y="1584"/>
              <a:ext cx="633" cy="97"/>
            </a:xfrm>
            <a:prstGeom prst="line">
              <a:avLst/>
            </a:prstGeom>
            <a:noFill/>
            <a:ln w="22225">
              <a:solidFill>
                <a:srgbClr val="E28C05"/>
              </a:solidFill>
              <a:round/>
              <a:headEnd/>
              <a:tailEnd type="triangle" w="med" len="med"/>
            </a:ln>
          </p:spPr>
          <p:txBody>
            <a:bodyPr wrap="none" lIns="92075" tIns="46038" rIns="92075" bIns="46038" anchor="ctr"/>
            <a:lstStyle/>
            <a:p>
              <a:endParaRPr lang="en-GB" sz="1400"/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442940" y="3828448"/>
            <a:ext cx="2198042" cy="1277938"/>
            <a:chOff x="-492" y="1983"/>
            <a:chExt cx="1663" cy="805"/>
          </a:xfrm>
        </p:grpSpPr>
        <p:sp>
          <p:nvSpPr>
            <p:cNvPr id="24" name="Line 13"/>
            <p:cNvSpPr>
              <a:spLocks noChangeShapeType="1"/>
            </p:cNvSpPr>
            <p:nvPr/>
          </p:nvSpPr>
          <p:spPr bwMode="auto">
            <a:xfrm flipV="1">
              <a:off x="787" y="1983"/>
              <a:ext cx="378" cy="270"/>
            </a:xfrm>
            <a:prstGeom prst="line">
              <a:avLst/>
            </a:prstGeom>
            <a:noFill/>
            <a:ln w="22225">
              <a:solidFill>
                <a:srgbClr val="E28C05"/>
              </a:solidFill>
              <a:round/>
              <a:headEnd/>
              <a:tailEnd type="triangle" w="med" len="med"/>
            </a:ln>
          </p:spPr>
          <p:txBody>
            <a:bodyPr wrap="none" lIns="92075" tIns="46038" rIns="92075" bIns="46038" anchor="ctr"/>
            <a:lstStyle/>
            <a:p>
              <a:endParaRPr lang="en-GB" sz="1400"/>
            </a:p>
          </p:txBody>
        </p:sp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-492" y="2187"/>
              <a:ext cx="1663" cy="601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E28C05"/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eaLnBrk="0" hangingPunct="0"/>
              <a:r>
                <a:rPr lang="en-GB" sz="1400" b="1" dirty="0"/>
                <a:t>Brief course details – mode of study, length of course, level of qualification</a:t>
              </a:r>
            </a:p>
          </p:txBody>
        </p:sp>
      </p:grp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6345937" y="3558036"/>
            <a:ext cx="2448103" cy="524808"/>
            <a:chOff x="-427" y="1344"/>
            <a:chExt cx="1627" cy="247"/>
          </a:xfrm>
        </p:grpSpPr>
        <p:sp>
          <p:nvSpPr>
            <p:cNvPr id="31" name="Text Box 6"/>
            <p:cNvSpPr txBox="1">
              <a:spLocks noChangeArrowheads="1"/>
            </p:cNvSpPr>
            <p:nvPr/>
          </p:nvSpPr>
          <p:spPr bwMode="auto">
            <a:xfrm>
              <a:off x="144" y="1344"/>
              <a:ext cx="1056" cy="247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E28C05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GB" sz="1400" b="1" dirty="0" smtClean="0"/>
                <a:t>Direct link to HEI website</a:t>
              </a:r>
              <a:endParaRPr lang="en-GB" sz="1400" b="1" dirty="0"/>
            </a:p>
          </p:txBody>
        </p:sp>
        <p:sp>
          <p:nvSpPr>
            <p:cNvPr id="32" name="Line 7"/>
            <p:cNvSpPr>
              <a:spLocks noChangeShapeType="1"/>
            </p:cNvSpPr>
            <p:nvPr/>
          </p:nvSpPr>
          <p:spPr bwMode="auto">
            <a:xfrm flipH="1">
              <a:off x="-427" y="1503"/>
              <a:ext cx="548" cy="69"/>
            </a:xfrm>
            <a:prstGeom prst="line">
              <a:avLst/>
            </a:prstGeom>
            <a:noFill/>
            <a:ln w="22225">
              <a:solidFill>
                <a:srgbClr val="E28C05"/>
              </a:solidFill>
              <a:round/>
              <a:headEnd/>
              <a:tailEnd type="triangle" w="med" len="med"/>
            </a:ln>
          </p:spPr>
          <p:txBody>
            <a:bodyPr wrap="none" lIns="92075" tIns="46038" rIns="92075" bIns="46038" anchor="ctr"/>
            <a:lstStyle/>
            <a:p>
              <a:endParaRPr lang="en-GB" sz="140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26719" y="2939149"/>
            <a:ext cx="4267321" cy="854631"/>
            <a:chOff x="4526719" y="2939149"/>
            <a:chExt cx="4267321" cy="854631"/>
          </a:xfrm>
        </p:grpSpPr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7017629" y="2939149"/>
              <a:ext cx="1776411" cy="307975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E28C05"/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eaLnBrk="0" hangingPunct="0"/>
              <a:r>
                <a:rPr lang="en-GB" sz="1400" b="1" dirty="0" smtClean="0"/>
                <a:t>HEI contact details</a:t>
              </a:r>
              <a:endParaRPr lang="en-GB" sz="1400" b="1" dirty="0"/>
            </a:p>
          </p:txBody>
        </p:sp>
        <p:sp>
          <p:nvSpPr>
            <p:cNvPr id="29" name="Line 7"/>
            <p:cNvSpPr>
              <a:spLocks noChangeShapeType="1"/>
            </p:cNvSpPr>
            <p:nvPr/>
          </p:nvSpPr>
          <p:spPr bwMode="auto">
            <a:xfrm flipH="1">
              <a:off x="5876973" y="3264587"/>
              <a:ext cx="1140656" cy="471488"/>
            </a:xfrm>
            <a:prstGeom prst="line">
              <a:avLst/>
            </a:prstGeom>
            <a:noFill/>
            <a:ln w="22225">
              <a:solidFill>
                <a:srgbClr val="E28C05"/>
              </a:solidFill>
              <a:round/>
              <a:headEnd/>
              <a:tailEnd type="triangle" w="med" len="med"/>
            </a:ln>
          </p:spPr>
          <p:txBody>
            <a:bodyPr wrap="none" lIns="92075" tIns="46038" rIns="92075" bIns="46038" anchor="ctr"/>
            <a:lstStyle/>
            <a:p>
              <a:endParaRPr lang="en-GB" sz="1400"/>
            </a:p>
          </p:txBody>
        </p:sp>
        <p:sp>
          <p:nvSpPr>
            <p:cNvPr id="26" name="Line 7"/>
            <p:cNvSpPr>
              <a:spLocks noChangeShapeType="1"/>
            </p:cNvSpPr>
            <p:nvPr/>
          </p:nvSpPr>
          <p:spPr bwMode="auto">
            <a:xfrm flipH="1">
              <a:off x="4897817" y="3016936"/>
              <a:ext cx="2119811" cy="569913"/>
            </a:xfrm>
            <a:prstGeom prst="line">
              <a:avLst/>
            </a:prstGeom>
            <a:noFill/>
            <a:ln w="22225">
              <a:solidFill>
                <a:srgbClr val="E28C05"/>
              </a:solidFill>
              <a:round/>
              <a:headEnd/>
              <a:tailEnd type="triangle" w="med" len="med"/>
            </a:ln>
          </p:spPr>
          <p:txBody>
            <a:bodyPr wrap="none" lIns="92075" tIns="46038" rIns="92075" bIns="46038" anchor="ctr"/>
            <a:lstStyle/>
            <a:p>
              <a:endParaRPr lang="en-GB" sz="1400"/>
            </a:p>
          </p:txBody>
        </p:sp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4526719" y="3170924"/>
              <a:ext cx="2490910" cy="622856"/>
            </a:xfrm>
            <a:prstGeom prst="line">
              <a:avLst/>
            </a:prstGeom>
            <a:noFill/>
            <a:ln w="22225">
              <a:solidFill>
                <a:srgbClr val="E28C05"/>
              </a:solidFill>
              <a:round/>
              <a:headEnd/>
              <a:tailEnd type="triangle" w="med" len="med"/>
            </a:ln>
          </p:spPr>
          <p:txBody>
            <a:bodyPr wrap="none" lIns="92075" tIns="46038" rIns="92075" bIns="46038" anchor="ctr"/>
            <a:lstStyle/>
            <a:p>
              <a:endParaRPr lang="en-GB" sz="1400"/>
            </a:p>
          </p:txBody>
        </p:sp>
      </p:grpSp>
      <p:sp>
        <p:nvSpPr>
          <p:cNvPr id="34" name="Action Button: End 33">
            <a:hlinkClick r:id="rId3" action="ppaction://hlinksldjump" highlightClick="1"/>
          </p:cNvPr>
          <p:cNvSpPr/>
          <p:nvPr/>
        </p:nvSpPr>
        <p:spPr>
          <a:xfrm>
            <a:off x="8402052" y="5641675"/>
            <a:ext cx="475248" cy="455441"/>
          </a:xfrm>
          <a:prstGeom prst="actionButtonEnd">
            <a:avLst/>
          </a:prstGeom>
          <a:solidFill>
            <a:srgbClr val="E28C0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 smtClean="0">
                <a:solidFill>
                  <a:schemeClr val="tx1"/>
                </a:solidFill>
              </a:rPr>
              <a:t>Step</a:t>
            </a:r>
            <a:endParaRPr lang="en-GB" sz="1050" b="1" dirty="0">
              <a:solidFill>
                <a:schemeClr val="tx1"/>
              </a:solidFill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1674" y="307268"/>
            <a:ext cx="1476620" cy="76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73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68"/>
    </mc:Choice>
    <mc:Fallback xmlns="">
      <p:transition spd="slow" advTm="28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7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0" grpId="0"/>
      <p:bldP spid="14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945" y="1086558"/>
            <a:ext cx="6110283" cy="506416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667375" y="130230"/>
            <a:ext cx="3209925" cy="8698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4650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356592"/>
            <a:ext cx="7141914" cy="762000"/>
          </a:xfrm>
        </p:spPr>
        <p:txBody>
          <a:bodyPr/>
          <a:lstStyle/>
          <a:p>
            <a:pPr algn="l" eaLnBrk="1" hangingPunct="1"/>
            <a:r>
              <a:rPr lang="en-GB" sz="2400" b="1" dirty="0" smtClean="0">
                <a:solidFill>
                  <a:srgbClr val="A00054"/>
                </a:solidFill>
                <a:latin typeface="+mn-lt"/>
              </a:rPr>
              <a:t>Step into the NHS website (14-19 year olds)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3195219" y="6378534"/>
            <a:ext cx="2551724" cy="308419"/>
          </a:xfrm>
          <a:prstGeom prst="rect">
            <a:avLst/>
          </a:prstGeom>
          <a:solidFill>
            <a:schemeClr val="bg1"/>
          </a:solidFill>
          <a:ln w="222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None/>
            </a:pPr>
            <a:r>
              <a:rPr lang="en-GB" sz="1400" b="1" dirty="0"/>
              <a:t>www.stepintothenhs.nhs.uk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7786" y="279560"/>
            <a:ext cx="1476620" cy="76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3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56168" y="5650884"/>
            <a:ext cx="495300" cy="480917"/>
          </a:xfrm>
          <a:prstGeom prst="actionButtonForwardNext">
            <a:avLst/>
          </a:prstGeom>
          <a:solidFill>
            <a:srgbClr val="E28C05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ight Arrow Callout 3"/>
          <p:cNvSpPr/>
          <p:nvPr/>
        </p:nvSpPr>
        <p:spPr>
          <a:xfrm>
            <a:off x="195959" y="2178050"/>
            <a:ext cx="2442155" cy="8763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9471"/>
            </a:avLst>
          </a:prstGeom>
          <a:solidFill>
            <a:schemeClr val="bg1"/>
          </a:solidFill>
          <a:ln w="22225">
            <a:solidFill>
              <a:srgbClr val="E28C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Career “mapper” – short quiz to suggest possible </a:t>
            </a:r>
            <a:r>
              <a:rPr lang="en-GB" sz="1200" b="1" dirty="0" smtClean="0">
                <a:solidFill>
                  <a:schemeClr val="tx1"/>
                </a:solidFill>
              </a:rPr>
              <a:t>careers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746504" name="AutoShape 8"/>
          <p:cNvSpPr>
            <a:spLocks noChangeArrowheads="1"/>
          </p:cNvSpPr>
          <p:nvPr/>
        </p:nvSpPr>
        <p:spPr bwMode="auto">
          <a:xfrm>
            <a:off x="3432450" y="870335"/>
            <a:ext cx="1974943" cy="667976"/>
          </a:xfrm>
          <a:prstGeom prst="downArrowCallout">
            <a:avLst>
              <a:gd name="adj1" fmla="val 28781"/>
              <a:gd name="adj2" fmla="val 18347"/>
              <a:gd name="adj3" fmla="val 16634"/>
              <a:gd name="adj4" fmla="val 68932"/>
            </a:avLst>
          </a:prstGeom>
          <a:solidFill>
            <a:schemeClr val="bg1"/>
          </a:solidFill>
          <a:ln w="22225">
            <a:solidFill>
              <a:srgbClr val="FF9900"/>
            </a:solidFill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algn="ctr">
              <a:buFontTx/>
              <a:buNone/>
            </a:pPr>
            <a:r>
              <a:rPr lang="en-GB" sz="1200" b="1" dirty="0" smtClean="0"/>
              <a:t>Real-life examples of WEX placements</a:t>
            </a:r>
            <a:endParaRPr lang="en-GB" sz="1200" b="1" dirty="0"/>
          </a:p>
        </p:txBody>
      </p:sp>
      <p:sp>
        <p:nvSpPr>
          <p:cNvPr id="5" name="Oval 4"/>
          <p:cNvSpPr/>
          <p:nvPr/>
        </p:nvSpPr>
        <p:spPr>
          <a:xfrm>
            <a:off x="3438139" y="4899124"/>
            <a:ext cx="1079576" cy="624760"/>
          </a:xfrm>
          <a:prstGeom prst="ellipse">
            <a:avLst/>
          </a:prstGeom>
          <a:noFill/>
          <a:ln w="22225">
            <a:solidFill>
              <a:srgbClr val="E28C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771975" y="4918759"/>
            <a:ext cx="1424940" cy="630525"/>
          </a:xfrm>
          <a:prstGeom prst="ellipse">
            <a:avLst/>
          </a:prstGeom>
          <a:noFill/>
          <a:ln w="22225">
            <a:solidFill>
              <a:srgbClr val="E28C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874089" y="4907049"/>
            <a:ext cx="1218426" cy="629535"/>
          </a:xfrm>
          <a:prstGeom prst="ellipse">
            <a:avLst/>
          </a:prstGeom>
          <a:noFill/>
          <a:ln w="22225">
            <a:solidFill>
              <a:srgbClr val="E28C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Right Arrow Callout 2"/>
          <p:cNvSpPr/>
          <p:nvPr/>
        </p:nvSpPr>
        <p:spPr>
          <a:xfrm>
            <a:off x="195959" y="965000"/>
            <a:ext cx="1512516" cy="455546"/>
          </a:xfrm>
          <a:prstGeom prst="rightArrowCallout">
            <a:avLst/>
          </a:prstGeom>
          <a:solidFill>
            <a:schemeClr val="bg1"/>
          </a:solidFill>
          <a:ln w="22225">
            <a:solidFill>
              <a:srgbClr val="E28C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Link to </a:t>
            </a:r>
            <a:r>
              <a:rPr lang="en-GB" sz="1200" b="1" dirty="0" smtClean="0">
                <a:solidFill>
                  <a:schemeClr val="tx1"/>
                </a:solidFill>
              </a:rPr>
              <a:t>FB</a:t>
            </a:r>
            <a:endParaRPr lang="en-GB" sz="1200" b="1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0065" y="1731818"/>
            <a:ext cx="1052107" cy="172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5695" y="1996046"/>
            <a:ext cx="847750" cy="1194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8639" y="3618640"/>
            <a:ext cx="1073527" cy="176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5695" y="3907754"/>
            <a:ext cx="847750" cy="120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ight Arrow Callout 22"/>
          <p:cNvSpPr/>
          <p:nvPr/>
        </p:nvSpPr>
        <p:spPr>
          <a:xfrm flipH="1">
            <a:off x="6092514" y="4933887"/>
            <a:ext cx="1365271" cy="58526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59361"/>
            </a:avLst>
          </a:prstGeom>
          <a:solidFill>
            <a:schemeClr val="bg1"/>
          </a:solidFill>
          <a:ln w="22225">
            <a:solidFill>
              <a:srgbClr val="E28C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66 roles listed</a:t>
            </a:r>
            <a:endParaRPr lang="en-GB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7358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4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6500" grpId="0"/>
      <p:bldP spid="4" grpId="0" animBg="1"/>
      <p:bldP spid="746504" grpId="0" animBg="1"/>
      <p:bldP spid="5" grpId="0" animBg="1"/>
      <p:bldP spid="26" grpId="0" animBg="1"/>
      <p:bldP spid="27" grpId="0" animBg="1"/>
      <p:bldP spid="3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5534025" y="157938"/>
            <a:ext cx="3426399" cy="8698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06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6345" y="309683"/>
            <a:ext cx="7777162" cy="590550"/>
          </a:xfrm>
          <a:prstGeom prst="rect">
            <a:avLst/>
          </a:prstGeom>
        </p:spPr>
        <p:txBody>
          <a:bodyPr anchor="ctr"/>
          <a:lstStyle/>
          <a:p>
            <a:pPr algn="l" eaLnBrk="1" hangingPunct="1"/>
            <a:r>
              <a:rPr lang="en-GB" sz="2400" b="1" dirty="0" smtClean="0">
                <a:solidFill>
                  <a:srgbClr val="A00054"/>
                </a:solidFill>
              </a:rPr>
              <a:t>Other resources from Health Careers include...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643438" y="1052513"/>
            <a:ext cx="357187" cy="1733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1">
              <a:solidFill>
                <a:schemeClr val="tx1"/>
              </a:solidFill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0947" y="1268499"/>
            <a:ext cx="1409642" cy="19985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2870976" y="2786063"/>
            <a:ext cx="20088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 b="1" dirty="0"/>
              <a:t>Work experience </a:t>
            </a:r>
          </a:p>
          <a:p>
            <a:pPr algn="ctr"/>
            <a:r>
              <a:rPr lang="en-GB" sz="1200" b="1" dirty="0"/>
              <a:t>Toolkit for WEX </a:t>
            </a:r>
          </a:p>
          <a:p>
            <a:pPr algn="ctr"/>
            <a:r>
              <a:rPr lang="en-GB" sz="1200" b="1" dirty="0" smtClean="0"/>
              <a:t>Co-ordinators in schools</a:t>
            </a:r>
            <a:endParaRPr lang="en-GB" sz="1200" b="1" dirty="0"/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5557305" y="3313167"/>
            <a:ext cx="11769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 b="1" dirty="0"/>
              <a:t>Lesson Plans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7239365" y="3313167"/>
            <a:ext cx="16882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 b="1" dirty="0" smtClean="0"/>
              <a:t>Annual schools </a:t>
            </a:r>
            <a:br>
              <a:rPr lang="en-GB" sz="1200" b="1" dirty="0" smtClean="0"/>
            </a:br>
            <a:r>
              <a:rPr lang="en-GB" sz="1200" b="1" dirty="0" smtClean="0"/>
              <a:t>competition</a:t>
            </a:r>
            <a:endParaRPr lang="en-GB" sz="1200" b="1" dirty="0"/>
          </a:p>
          <a:p>
            <a:pPr algn="ctr"/>
            <a:r>
              <a:rPr lang="en-GB" sz="1200" b="1" dirty="0"/>
              <a:t>for year 8/9 </a:t>
            </a:r>
            <a:r>
              <a:rPr lang="en-GB" sz="1200" b="1" dirty="0" smtClean="0"/>
              <a:t>students</a:t>
            </a:r>
          </a:p>
        </p:txBody>
      </p:sp>
      <p:pic>
        <p:nvPicPr>
          <p:cNvPr id="59" name="Picture 18" descr="MC900439348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9477" y="4422225"/>
            <a:ext cx="1048060" cy="105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7131403" y="5225679"/>
            <a:ext cx="190420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200" b="1" dirty="0"/>
              <a:t>Occasional </a:t>
            </a:r>
            <a:r>
              <a:rPr lang="en-GB" sz="1200" b="1" dirty="0" err="1"/>
              <a:t>webchats</a:t>
            </a:r>
            <a:r>
              <a:rPr lang="en-GB" sz="1200" b="1" dirty="0"/>
              <a:t> for careers advisers and teachers</a:t>
            </a: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1674" y="307268"/>
            <a:ext cx="1476620" cy="76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985" y="1302651"/>
            <a:ext cx="1393929" cy="20751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412827" y="4978079"/>
            <a:ext cx="1679603" cy="830997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200" b="1" dirty="0" smtClean="0"/>
              <a:t>Update – termly           e-newsletter for careers professionals</a:t>
            </a:r>
            <a:endParaRPr lang="en-GB" sz="12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2844006" y="3960748"/>
            <a:ext cx="1983960" cy="1551757"/>
            <a:chOff x="2703334" y="3805480"/>
            <a:chExt cx="1983960" cy="1551757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3334" y="3805480"/>
              <a:ext cx="1397668" cy="987303"/>
            </a:xfrm>
            <a:prstGeom prst="rect">
              <a:avLst/>
            </a:prstGeom>
            <a:noFill/>
            <a:ln w="9525">
              <a:solidFill>
                <a:srgbClr val="00389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472" y="4369934"/>
              <a:ext cx="1405822" cy="987303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3064938" y="5532303"/>
            <a:ext cx="2275160" cy="276999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200" b="1" dirty="0" smtClean="0"/>
              <a:t>Infographics</a:t>
            </a:r>
            <a:endParaRPr lang="en-GB" sz="12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464" y="1755172"/>
            <a:ext cx="1354966" cy="2667053"/>
          </a:xfrm>
          <a:prstGeom prst="rect">
            <a:avLst/>
          </a:prstGeom>
          <a:noFill/>
          <a:ln w="9525">
            <a:solidFill>
              <a:srgbClr val="0038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2685" y="3959498"/>
            <a:ext cx="1406164" cy="9927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40098" y="5011646"/>
            <a:ext cx="16113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 b="1" dirty="0" smtClean="0"/>
              <a:t>Patient journeys </a:t>
            </a:r>
            <a:br>
              <a:rPr lang="en-GB" sz="1200" b="1" dirty="0" smtClean="0"/>
            </a:br>
            <a:r>
              <a:rPr lang="en-GB" sz="1200" b="1" dirty="0" smtClean="0"/>
              <a:t>(teaching resource)</a:t>
            </a:r>
            <a:endParaRPr lang="en-GB" sz="12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9671" y="1013302"/>
            <a:ext cx="2271494" cy="17052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4571" y="1276497"/>
            <a:ext cx="1402045" cy="19905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103771" y="2187462"/>
            <a:ext cx="1354966" cy="2665567"/>
            <a:chOff x="-8302548" y="-4146277"/>
            <a:chExt cx="5915025" cy="1604135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302548" y="-4146277"/>
              <a:ext cx="5915025" cy="8105775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302548" y="3903598"/>
              <a:ext cx="5876925" cy="799147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219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68"/>
    </mc:Choice>
    <mc:Fallback xmlns="">
      <p:transition spd="slow" advTm="28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60" grpId="0"/>
      <p:bldP spid="38" grpId="0" animBg="1"/>
      <p:bldP spid="20" grpId="0" animBg="1"/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67375" y="130230"/>
            <a:ext cx="3209925" cy="8698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346422"/>
            <a:ext cx="7471913" cy="922338"/>
          </a:xfrm>
        </p:spPr>
        <p:txBody>
          <a:bodyPr/>
          <a:lstStyle/>
          <a:p>
            <a:r>
              <a:rPr lang="en-GB" sz="2400" b="1" dirty="0" smtClean="0">
                <a:solidFill>
                  <a:srgbClr val="A00054"/>
                </a:solidFill>
                <a:latin typeface="+mn-lt"/>
              </a:rPr>
              <a:t>Social media channels</a:t>
            </a:r>
            <a:endParaRPr lang="en-GB" sz="2400" b="1" dirty="0">
              <a:solidFill>
                <a:srgbClr val="A00054"/>
              </a:solidFill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1674" y="307268"/>
            <a:ext cx="1476620" cy="76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229901" y="1252441"/>
            <a:ext cx="2554976" cy="2746478"/>
            <a:chOff x="6229901" y="1252441"/>
            <a:chExt cx="2554976" cy="2746478"/>
          </a:xfrm>
        </p:grpSpPr>
        <p:sp>
          <p:nvSpPr>
            <p:cNvPr id="7" name="Rectangle 2"/>
            <p:cNvSpPr txBox="1">
              <a:spLocks noChangeArrowheads="1"/>
            </p:cNvSpPr>
            <p:nvPr/>
          </p:nvSpPr>
          <p:spPr>
            <a:xfrm>
              <a:off x="6485214" y="3746891"/>
              <a:ext cx="2027222" cy="252028"/>
            </a:xfrm>
            <a:prstGeom prst="rect">
              <a:avLst/>
            </a:prstGeom>
          </p:spPr>
          <p:txBody>
            <a:bodyPr vert="horz"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b="1" kern="1200">
                  <a:solidFill>
                    <a:srgbClr val="A00054"/>
                  </a:solidFill>
                  <a:latin typeface="+mj-lt"/>
                  <a:ea typeface="+mj-ea"/>
                  <a:cs typeface="Frutiga"/>
                </a:defRPr>
              </a:lvl1pPr>
            </a:lstStyle>
            <a:p>
              <a:pPr algn="ctr"/>
              <a:r>
                <a:rPr lang="en-GB" sz="2000" dirty="0" smtClean="0">
                  <a:solidFill>
                    <a:schemeClr val="tx1"/>
                  </a:solidFill>
                  <a:latin typeface="+mn-lt"/>
                </a:rPr>
                <a:t>You Tube - around 130 videos</a:t>
              </a:r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9901" y="1252441"/>
              <a:ext cx="2554976" cy="240515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3518187" y="3101189"/>
            <a:ext cx="2358887" cy="2797662"/>
            <a:chOff x="263211" y="878952"/>
            <a:chExt cx="3960439" cy="4998684"/>
          </a:xfrm>
        </p:grpSpPr>
        <p:sp>
          <p:nvSpPr>
            <p:cNvPr id="11" name="Rectangle 10"/>
            <p:cNvSpPr/>
            <p:nvPr/>
          </p:nvSpPr>
          <p:spPr>
            <a:xfrm>
              <a:off x="263211" y="5477526"/>
              <a:ext cx="39604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 smtClean="0">
                  <a:ea typeface="+mj-ea"/>
                </a:rPr>
                <a:t>Facebook</a:t>
              </a:r>
              <a:endParaRPr lang="en-GB" sz="1600" dirty="0"/>
            </a:p>
          </p:txBody>
        </p:sp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941" y="878952"/>
              <a:ext cx="3650981" cy="45919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467545" y="1291080"/>
            <a:ext cx="2690414" cy="2361471"/>
            <a:chOff x="467545" y="1291080"/>
            <a:chExt cx="2690414" cy="236147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5" y="1291080"/>
              <a:ext cx="2690414" cy="1997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3" name="Rectangle 2"/>
            <p:cNvSpPr txBox="1">
              <a:spLocks noChangeArrowheads="1"/>
            </p:cNvSpPr>
            <p:nvPr/>
          </p:nvSpPr>
          <p:spPr>
            <a:xfrm>
              <a:off x="799141" y="3400523"/>
              <a:ext cx="2027222" cy="252028"/>
            </a:xfrm>
            <a:prstGeom prst="rect">
              <a:avLst/>
            </a:prstGeom>
          </p:spPr>
          <p:txBody>
            <a:bodyPr vert="horz"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b="1" kern="1200">
                  <a:solidFill>
                    <a:srgbClr val="A00054"/>
                  </a:solidFill>
                  <a:latin typeface="+mj-lt"/>
                  <a:ea typeface="+mj-ea"/>
                  <a:cs typeface="Frutiga"/>
                </a:defRPr>
              </a:lvl1pPr>
            </a:lstStyle>
            <a:p>
              <a:pPr algn="ctr"/>
              <a:r>
                <a:rPr lang="en-GB" sz="2000" dirty="0" smtClean="0">
                  <a:solidFill>
                    <a:schemeClr val="tx1"/>
                  </a:solidFill>
                  <a:latin typeface="+mn-lt"/>
                </a:rPr>
                <a:t>Twitter - around 16,000 followers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700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592138" y="12874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sz="2400"/>
          </a:p>
        </p:txBody>
      </p:sp>
      <p:sp>
        <p:nvSpPr>
          <p:cNvPr id="356356" name="Rectangle 4"/>
          <p:cNvSpPr>
            <a:spLocks noChangeArrowheads="1"/>
          </p:cNvSpPr>
          <p:nvPr/>
        </p:nvSpPr>
        <p:spPr bwMode="auto">
          <a:xfrm>
            <a:off x="2516382" y="1516062"/>
            <a:ext cx="4111235" cy="316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10000"/>
              </a:lnSpc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GB" sz="4000" b="1" dirty="0">
                <a:solidFill>
                  <a:srgbClr val="A00054"/>
                </a:solidFill>
              </a:rPr>
              <a:t>Using the NHS Jobs </a:t>
            </a:r>
            <a:r>
              <a:rPr lang="en-GB" sz="4000" b="1" dirty="0" smtClean="0">
                <a:solidFill>
                  <a:srgbClr val="A00054"/>
                </a:solidFill>
              </a:rPr>
              <a:t>website</a:t>
            </a:r>
            <a:r>
              <a:rPr lang="en-GB" sz="4000" b="1" dirty="0">
                <a:solidFill>
                  <a:srgbClr val="A00054"/>
                </a:solidFill>
              </a:rPr>
              <a:t/>
            </a:r>
            <a:br>
              <a:rPr lang="en-GB" sz="4000" b="1" dirty="0">
                <a:solidFill>
                  <a:srgbClr val="A00054"/>
                </a:solidFill>
              </a:rPr>
            </a:br>
            <a:endParaRPr lang="en-GB" sz="4000" b="1" dirty="0">
              <a:solidFill>
                <a:srgbClr val="A0005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67375" y="130230"/>
            <a:ext cx="3209925" cy="8698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6306568"/>
            <a:ext cx="9144001" cy="642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95557" y="6403457"/>
            <a:ext cx="1639616" cy="3084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GB" sz="1400" b="1" dirty="0"/>
              <a:t>www.jobs.nhs.uk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1674" y="307268"/>
            <a:ext cx="1476620" cy="76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85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68"/>
    </mc:Choice>
    <mc:Fallback xmlns="">
      <p:transition spd="slow" advTm="28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661" y="1041200"/>
            <a:ext cx="7127257" cy="509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667375" y="130230"/>
            <a:ext cx="3209925" cy="8698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7786" y="279560"/>
            <a:ext cx="1476620" cy="76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3955" name="Rectangle 3"/>
          <p:cNvSpPr>
            <a:spLocks noChangeArrowheads="1"/>
          </p:cNvSpPr>
          <p:nvPr/>
        </p:nvSpPr>
        <p:spPr bwMode="auto">
          <a:xfrm>
            <a:off x="467544" y="-27384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/>
            <a:r>
              <a:rPr lang="en-GB" sz="2400" b="1" dirty="0" smtClean="0">
                <a:solidFill>
                  <a:srgbClr val="A00054"/>
                </a:solidFill>
              </a:rPr>
              <a:t>NHS Jobs </a:t>
            </a:r>
            <a:r>
              <a:rPr lang="en-GB" sz="2400" b="1" dirty="0">
                <a:solidFill>
                  <a:srgbClr val="A00054"/>
                </a:solidFill>
              </a:rPr>
              <a:t>website (England &amp; Wales)</a:t>
            </a:r>
          </a:p>
        </p:txBody>
      </p:sp>
      <p:sp>
        <p:nvSpPr>
          <p:cNvPr id="253957" name="AutoShape 5"/>
          <p:cNvSpPr>
            <a:spLocks noChangeArrowheads="1"/>
          </p:cNvSpPr>
          <p:nvPr/>
        </p:nvSpPr>
        <p:spPr bwMode="auto">
          <a:xfrm flipH="1">
            <a:off x="216568" y="1853329"/>
            <a:ext cx="1698300" cy="548484"/>
          </a:xfrm>
          <a:prstGeom prst="leftArrowCallout">
            <a:avLst>
              <a:gd name="adj1" fmla="val 26708"/>
              <a:gd name="adj2" fmla="val 25000"/>
              <a:gd name="adj3" fmla="val 21594"/>
              <a:gd name="adj4" fmla="val 76693"/>
            </a:avLst>
          </a:prstGeom>
          <a:solidFill>
            <a:schemeClr val="bg1"/>
          </a:solidFill>
          <a:ln w="28575">
            <a:solidFill>
              <a:srgbClr val="E28C05"/>
            </a:solidFill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GB" sz="1200" b="1" dirty="0" smtClean="0"/>
              <a:t>Simple </a:t>
            </a:r>
            <a:r>
              <a:rPr lang="en-GB" sz="1200" b="1" dirty="0"/>
              <a:t>search </a:t>
            </a:r>
            <a:r>
              <a:rPr lang="en-GB" sz="1200" b="1" dirty="0" smtClean="0"/>
              <a:t>facility. USE KEYWORDS!</a:t>
            </a:r>
          </a:p>
          <a:p>
            <a:pPr eaLnBrk="0" hangingPunct="0">
              <a:lnSpc>
                <a:spcPct val="80000"/>
              </a:lnSpc>
            </a:pPr>
            <a:endParaRPr lang="en-GB" sz="100" b="1" dirty="0"/>
          </a:p>
        </p:txBody>
      </p:sp>
      <p:sp>
        <p:nvSpPr>
          <p:cNvPr id="253958" name="Oval 6"/>
          <p:cNvSpPr>
            <a:spLocks noChangeArrowheads="1"/>
          </p:cNvSpPr>
          <p:nvPr/>
        </p:nvSpPr>
        <p:spPr bwMode="auto">
          <a:xfrm>
            <a:off x="1914870" y="1951651"/>
            <a:ext cx="3089870" cy="375446"/>
          </a:xfrm>
          <a:prstGeom prst="ellipse">
            <a:avLst/>
          </a:prstGeom>
          <a:noFill/>
          <a:ln w="28575">
            <a:solidFill>
              <a:srgbClr val="E28C0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3959" name="Oval 7"/>
          <p:cNvSpPr>
            <a:spLocks noChangeArrowheads="1"/>
          </p:cNvSpPr>
          <p:nvPr/>
        </p:nvSpPr>
        <p:spPr bwMode="auto">
          <a:xfrm>
            <a:off x="1349500" y="3191539"/>
            <a:ext cx="792089" cy="215900"/>
          </a:xfrm>
          <a:prstGeom prst="ellipse">
            <a:avLst/>
          </a:prstGeom>
          <a:noFill/>
          <a:ln w="28575">
            <a:solidFill>
              <a:srgbClr val="E28C0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3960" name="AutoShape 8"/>
          <p:cNvSpPr>
            <a:spLocks noChangeArrowheads="1"/>
          </p:cNvSpPr>
          <p:nvPr/>
        </p:nvSpPr>
        <p:spPr bwMode="auto">
          <a:xfrm flipH="1">
            <a:off x="217014" y="2991620"/>
            <a:ext cx="1223597" cy="831639"/>
          </a:xfrm>
          <a:prstGeom prst="leftArrowCallout">
            <a:avLst>
              <a:gd name="adj1" fmla="val 31096"/>
              <a:gd name="adj2" fmla="val 21383"/>
              <a:gd name="adj3" fmla="val 15538"/>
              <a:gd name="adj4" fmla="val 86619"/>
            </a:avLst>
          </a:prstGeom>
          <a:solidFill>
            <a:schemeClr val="bg1"/>
          </a:solidFill>
          <a:ln w="28575">
            <a:solidFill>
              <a:srgbClr val="E28C05"/>
            </a:solidFill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GB" sz="1200" b="1" dirty="0"/>
              <a:t>Register for job alerts by </a:t>
            </a:r>
            <a:r>
              <a:rPr lang="en-GB" sz="1200" b="1" dirty="0" smtClean="0"/>
              <a:t>email</a:t>
            </a:r>
            <a:endParaRPr lang="en-GB" sz="1200" b="1" dirty="0"/>
          </a:p>
        </p:txBody>
      </p:sp>
      <p:sp>
        <p:nvSpPr>
          <p:cNvPr id="253961" name="AutoShape 9"/>
          <p:cNvSpPr>
            <a:spLocks noChangeArrowheads="1"/>
          </p:cNvSpPr>
          <p:nvPr/>
        </p:nvSpPr>
        <p:spPr bwMode="auto">
          <a:xfrm>
            <a:off x="216569" y="2549902"/>
            <a:ext cx="2984526" cy="477054"/>
          </a:xfrm>
          <a:prstGeom prst="rightArrowCallout">
            <a:avLst>
              <a:gd name="adj1" fmla="val 20716"/>
              <a:gd name="adj2" fmla="val 25000"/>
              <a:gd name="adj3" fmla="val 177859"/>
              <a:gd name="adj4" fmla="val 42582"/>
            </a:avLst>
          </a:prstGeom>
          <a:solidFill>
            <a:schemeClr val="bg1"/>
          </a:solidFill>
          <a:ln w="28575">
            <a:solidFill>
              <a:srgbClr val="E28C05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GB" sz="1200" b="1" dirty="0" smtClean="0"/>
              <a:t>Advanced </a:t>
            </a:r>
            <a:r>
              <a:rPr lang="en-GB" sz="1200" b="1" dirty="0"/>
              <a:t>search </a:t>
            </a:r>
            <a:r>
              <a:rPr lang="en-GB" sz="1200" b="1" dirty="0" smtClean="0"/>
              <a:t>feature</a:t>
            </a:r>
          </a:p>
          <a:p>
            <a:endParaRPr lang="en-GB" sz="100" b="1" dirty="0"/>
          </a:p>
        </p:txBody>
      </p:sp>
      <p:sp>
        <p:nvSpPr>
          <p:cNvPr id="253962" name="Oval 10"/>
          <p:cNvSpPr>
            <a:spLocks noChangeArrowheads="1"/>
          </p:cNvSpPr>
          <p:nvPr/>
        </p:nvSpPr>
        <p:spPr bwMode="auto">
          <a:xfrm>
            <a:off x="3274520" y="2684917"/>
            <a:ext cx="865187" cy="215900"/>
          </a:xfrm>
          <a:prstGeom prst="ellipse">
            <a:avLst/>
          </a:prstGeom>
          <a:noFill/>
          <a:ln w="28575">
            <a:solidFill>
              <a:srgbClr val="E28C0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3963" name="Oval 11"/>
          <p:cNvSpPr>
            <a:spLocks noChangeArrowheads="1"/>
          </p:cNvSpPr>
          <p:nvPr/>
        </p:nvSpPr>
        <p:spPr bwMode="auto">
          <a:xfrm>
            <a:off x="3274521" y="3607381"/>
            <a:ext cx="1872207" cy="1837406"/>
          </a:xfrm>
          <a:prstGeom prst="ellipse">
            <a:avLst/>
          </a:prstGeom>
          <a:noFill/>
          <a:ln w="28575">
            <a:solidFill>
              <a:srgbClr val="E28C0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3964" name="AutoShape 12"/>
          <p:cNvSpPr>
            <a:spLocks noChangeArrowheads="1"/>
          </p:cNvSpPr>
          <p:nvPr/>
        </p:nvSpPr>
        <p:spPr bwMode="auto">
          <a:xfrm flipH="1">
            <a:off x="228437" y="4319603"/>
            <a:ext cx="2972658" cy="536173"/>
          </a:xfrm>
          <a:prstGeom prst="leftArrowCallout">
            <a:avLst>
              <a:gd name="adj1" fmla="val 18389"/>
              <a:gd name="adj2" fmla="val 35773"/>
              <a:gd name="adj3" fmla="val 60854"/>
              <a:gd name="adj4" fmla="val 83279"/>
            </a:avLst>
          </a:prstGeom>
          <a:solidFill>
            <a:schemeClr val="bg1"/>
          </a:solidFill>
          <a:ln w="28575">
            <a:solidFill>
              <a:srgbClr val="E28C05"/>
            </a:solidFill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GB" sz="1200" b="1" dirty="0"/>
              <a:t>How to apply, hints on applications and interviews </a:t>
            </a:r>
            <a:r>
              <a:rPr lang="en-GB" sz="1200" b="1" dirty="0" err="1"/>
              <a:t>etc</a:t>
            </a:r>
            <a:endParaRPr lang="en-GB" sz="1200" b="1" dirty="0"/>
          </a:p>
        </p:txBody>
      </p:sp>
      <p:sp>
        <p:nvSpPr>
          <p:cNvPr id="253966" name="AutoShape 14"/>
          <p:cNvSpPr>
            <a:spLocks noChangeArrowheads="1"/>
          </p:cNvSpPr>
          <p:nvPr/>
        </p:nvSpPr>
        <p:spPr bwMode="auto">
          <a:xfrm>
            <a:off x="3201095" y="1461164"/>
            <a:ext cx="5733312" cy="413063"/>
          </a:xfrm>
          <a:prstGeom prst="leftArrowCallout">
            <a:avLst>
              <a:gd name="adj1" fmla="val 18389"/>
              <a:gd name="adj2" fmla="val 26120"/>
              <a:gd name="adj3" fmla="val 36986"/>
              <a:gd name="adj4" fmla="val 47790"/>
            </a:avLst>
          </a:prstGeom>
          <a:solidFill>
            <a:schemeClr val="bg1"/>
          </a:solidFill>
          <a:ln w="28575">
            <a:solidFill>
              <a:srgbClr val="E28C05"/>
            </a:solidFill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GB" sz="1200" b="1" dirty="0"/>
              <a:t>Browse vacancies by career </a:t>
            </a:r>
            <a:r>
              <a:rPr lang="en-GB" sz="1200" b="1" dirty="0" smtClean="0"/>
              <a:t>groupings</a:t>
            </a:r>
          </a:p>
          <a:p>
            <a:pPr eaLnBrk="0" hangingPunct="0">
              <a:lnSpc>
                <a:spcPct val="80000"/>
              </a:lnSpc>
            </a:pPr>
            <a:endParaRPr lang="en-GB" sz="200" b="1" dirty="0"/>
          </a:p>
        </p:txBody>
      </p:sp>
      <p:sp>
        <p:nvSpPr>
          <p:cNvPr id="253967" name="Oval 15"/>
          <p:cNvSpPr>
            <a:spLocks noChangeArrowheads="1"/>
          </p:cNvSpPr>
          <p:nvPr/>
        </p:nvSpPr>
        <p:spPr bwMode="auto">
          <a:xfrm>
            <a:off x="2467694" y="1498144"/>
            <a:ext cx="733400" cy="339105"/>
          </a:xfrm>
          <a:prstGeom prst="ellipse">
            <a:avLst/>
          </a:prstGeom>
          <a:noFill/>
          <a:ln w="28575">
            <a:solidFill>
              <a:srgbClr val="E28C0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3972" name="AutoShape 20"/>
          <p:cNvSpPr>
            <a:spLocks noChangeArrowheads="1"/>
          </p:cNvSpPr>
          <p:nvPr/>
        </p:nvSpPr>
        <p:spPr bwMode="auto">
          <a:xfrm rot="732028">
            <a:off x="6598426" y="4005849"/>
            <a:ext cx="2382838" cy="1176614"/>
          </a:xfrm>
          <a:prstGeom prst="foldedCorner">
            <a:avLst>
              <a:gd name="adj" fmla="val 12500"/>
            </a:avLst>
          </a:prstGeom>
          <a:solidFill>
            <a:srgbClr val="E28C05"/>
          </a:solidFill>
          <a:ln w="6350">
            <a:solidFill>
              <a:srgbClr val="E28C05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GB" sz="1200" b="1" dirty="0"/>
              <a:t>Vacancies often removed before closing date (usually stated this may happen</a:t>
            </a:r>
            <a:r>
              <a:rPr lang="en-GB" sz="1200" b="1" dirty="0" smtClean="0"/>
              <a:t>).</a:t>
            </a:r>
          </a:p>
          <a:p>
            <a:pPr algn="ctr" eaLnBrk="0" hangingPunct="0">
              <a:spcBef>
                <a:spcPct val="50000"/>
              </a:spcBef>
            </a:pPr>
            <a:r>
              <a:rPr lang="en-GB" sz="1200" b="1" dirty="0" smtClean="0"/>
              <a:t>Recommend signing </a:t>
            </a:r>
            <a:r>
              <a:rPr lang="en-GB" sz="1200" b="1" dirty="0"/>
              <a:t>up </a:t>
            </a:r>
            <a:r>
              <a:rPr lang="en-GB" sz="1200" b="1" dirty="0" smtClean="0"/>
              <a:t>for jobs by </a:t>
            </a:r>
            <a:r>
              <a:rPr lang="en-GB" sz="1200" b="1" dirty="0"/>
              <a:t>email alerts!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306568"/>
            <a:ext cx="9144001" cy="642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1685" name="Text Box 4"/>
          <p:cNvSpPr txBox="1">
            <a:spLocks noChangeArrowheads="1"/>
          </p:cNvSpPr>
          <p:nvPr/>
        </p:nvSpPr>
        <p:spPr bwMode="auto">
          <a:xfrm>
            <a:off x="3752192" y="6399355"/>
            <a:ext cx="1639616" cy="3084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GB" sz="1400" b="1" dirty="0"/>
              <a:t>www.jobs.nhs.uk</a:t>
            </a:r>
          </a:p>
        </p:txBody>
      </p:sp>
      <p:sp>
        <p:nvSpPr>
          <p:cNvPr id="22" name="AutoShape 3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5670517"/>
            <a:ext cx="495300" cy="480917"/>
          </a:xfrm>
          <a:prstGeom prst="actionButtonForwardNext">
            <a:avLst/>
          </a:prstGeom>
          <a:solidFill>
            <a:srgbClr val="E28C05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 smtClean="0"/>
              <a:t>End</a:t>
            </a:r>
            <a:endParaRPr lang="en-US" sz="1600" dirty="0"/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 flipH="1">
            <a:off x="5796950" y="2443976"/>
            <a:ext cx="3127328" cy="661720"/>
          </a:xfrm>
          <a:prstGeom prst="rightArrowCallout">
            <a:avLst>
              <a:gd name="adj1" fmla="val 20716"/>
              <a:gd name="adj2" fmla="val 25000"/>
              <a:gd name="adj3" fmla="val 177859"/>
              <a:gd name="adj4" fmla="val 54513"/>
            </a:avLst>
          </a:prstGeom>
          <a:solidFill>
            <a:schemeClr val="bg1"/>
          </a:solidFill>
          <a:ln w="28575">
            <a:solidFill>
              <a:srgbClr val="E28C05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GB" sz="1200" b="1" dirty="0" smtClean="0"/>
              <a:t>Search for employers in your region</a:t>
            </a:r>
          </a:p>
          <a:p>
            <a:endParaRPr lang="en-GB" sz="100" b="1" dirty="0"/>
          </a:p>
        </p:txBody>
      </p:sp>
      <p:sp>
        <p:nvSpPr>
          <p:cNvPr id="24" name="Oval 10"/>
          <p:cNvSpPr>
            <a:spLocks noChangeArrowheads="1"/>
          </p:cNvSpPr>
          <p:nvPr/>
        </p:nvSpPr>
        <p:spPr bwMode="auto">
          <a:xfrm>
            <a:off x="4802188" y="2680479"/>
            <a:ext cx="865187" cy="215900"/>
          </a:xfrm>
          <a:prstGeom prst="ellipse">
            <a:avLst/>
          </a:prstGeom>
          <a:noFill/>
          <a:ln w="28575">
            <a:solidFill>
              <a:srgbClr val="E28C0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8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68"/>
    </mc:Choice>
    <mc:Fallback xmlns="">
      <p:transition spd="slow" advTm="28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3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3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53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3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3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5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3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53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3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3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5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5" grpId="0"/>
      <p:bldP spid="253957" grpId="0" animBg="1"/>
      <p:bldP spid="253957" grpId="1" animBg="1"/>
      <p:bldP spid="253958" grpId="0" animBg="1"/>
      <p:bldP spid="253959" grpId="0" animBg="1"/>
      <p:bldP spid="253960" grpId="0" animBg="1"/>
      <p:bldP spid="253961" grpId="0" animBg="1"/>
      <p:bldP spid="253962" grpId="0" animBg="1"/>
      <p:bldP spid="253963" grpId="0" animBg="1"/>
      <p:bldP spid="253964" grpId="0" animBg="1"/>
      <p:bldP spid="253966" grpId="0" animBg="1"/>
      <p:bldP spid="253967" grpId="0" animBg="1"/>
      <p:bldP spid="253972" grpId="0" animBg="1"/>
      <p:bldP spid="23" grpId="0" animBg="1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6306568"/>
            <a:ext cx="9144001" cy="642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667375" y="130230"/>
            <a:ext cx="3209925" cy="8698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7786" y="279560"/>
            <a:ext cx="1476620" cy="76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4851" name="Rectangle 3"/>
          <p:cNvSpPr>
            <a:spLocks noChangeArrowheads="1"/>
          </p:cNvSpPr>
          <p:nvPr/>
        </p:nvSpPr>
        <p:spPr bwMode="auto">
          <a:xfrm>
            <a:off x="119311" y="136054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/>
            <a:r>
              <a:rPr lang="en-GB" sz="2400" b="1" dirty="0">
                <a:solidFill>
                  <a:srgbClr val="A00054"/>
                </a:solidFill>
              </a:rPr>
              <a:t>Using the </a:t>
            </a:r>
            <a:r>
              <a:rPr lang="en-GB" sz="2400" b="1" dirty="0" smtClean="0">
                <a:solidFill>
                  <a:srgbClr val="A00054"/>
                </a:solidFill>
              </a:rPr>
              <a:t>“keywords or job reference” field…</a:t>
            </a:r>
            <a:endParaRPr lang="en-GB" sz="2400" b="1" dirty="0">
              <a:solidFill>
                <a:srgbClr val="A00054"/>
              </a:solidFill>
            </a:endParaRPr>
          </a:p>
        </p:txBody>
      </p:sp>
      <p:sp>
        <p:nvSpPr>
          <p:cNvPr id="334852" name="Text Box 4"/>
          <p:cNvSpPr txBox="1">
            <a:spLocks noChangeArrowheads="1"/>
          </p:cNvSpPr>
          <p:nvPr/>
        </p:nvSpPr>
        <p:spPr bwMode="auto">
          <a:xfrm>
            <a:off x="144462" y="1172175"/>
            <a:ext cx="2051050" cy="692497"/>
          </a:xfrm>
          <a:prstGeom prst="rect">
            <a:avLst/>
          </a:prstGeom>
          <a:solidFill>
            <a:srgbClr val="FFFF00"/>
          </a:solidFill>
          <a:ln w="12700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300" b="1" dirty="0"/>
              <a:t>LOOKING FOR VACANCIES RELATED TO…</a:t>
            </a:r>
          </a:p>
        </p:txBody>
      </p:sp>
      <p:sp>
        <p:nvSpPr>
          <p:cNvPr id="334853" name="Text Box 5"/>
          <p:cNvSpPr txBox="1">
            <a:spLocks noChangeArrowheads="1"/>
          </p:cNvSpPr>
          <p:nvPr/>
        </p:nvSpPr>
        <p:spPr bwMode="auto">
          <a:xfrm>
            <a:off x="2252091" y="1391667"/>
            <a:ext cx="3168650" cy="307777"/>
          </a:xfrm>
          <a:prstGeom prst="rect">
            <a:avLst/>
          </a:prstGeom>
          <a:solidFill>
            <a:srgbClr val="00FF00"/>
          </a:solidFill>
          <a:ln w="12700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 dirty="0"/>
              <a:t>TRY SEARCH TERMS </a:t>
            </a:r>
            <a:r>
              <a:rPr lang="en-GB" sz="1400" b="1" dirty="0" smtClean="0"/>
              <a:t>SUCH </a:t>
            </a:r>
            <a:r>
              <a:rPr lang="en-GB" sz="1400" b="1" dirty="0"/>
              <a:t>AS…</a:t>
            </a:r>
          </a:p>
        </p:txBody>
      </p:sp>
      <p:sp>
        <p:nvSpPr>
          <p:cNvPr id="334854" name="Text Box 6"/>
          <p:cNvSpPr txBox="1">
            <a:spLocks noChangeArrowheads="1"/>
          </p:cNvSpPr>
          <p:nvPr/>
        </p:nvSpPr>
        <p:spPr bwMode="auto">
          <a:xfrm>
            <a:off x="5473129" y="1271017"/>
            <a:ext cx="3635375" cy="523220"/>
          </a:xfrm>
          <a:prstGeom prst="rect">
            <a:avLst/>
          </a:prstGeom>
          <a:solidFill>
            <a:srgbClr val="FFCC00"/>
          </a:solidFill>
          <a:ln w="12700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/>
              <a:t>EXAMPLES OF RESULTING</a:t>
            </a:r>
            <a:r>
              <a:rPr lang="en-GB" sz="1400"/>
              <a:t> </a:t>
            </a:r>
            <a:r>
              <a:rPr lang="en-GB" sz="1400" b="1"/>
              <a:t>JOB</a:t>
            </a:r>
            <a:r>
              <a:rPr lang="en-GB" sz="1400"/>
              <a:t> </a:t>
            </a:r>
            <a:r>
              <a:rPr lang="en-GB" sz="1400" b="1"/>
              <a:t>VACANCIES</a:t>
            </a:r>
          </a:p>
        </p:txBody>
      </p:sp>
      <p:sp>
        <p:nvSpPr>
          <p:cNvPr id="334855" name="Text Box 7"/>
          <p:cNvSpPr txBox="1">
            <a:spLocks noChangeArrowheads="1"/>
          </p:cNvSpPr>
          <p:nvPr/>
        </p:nvSpPr>
        <p:spPr bwMode="auto">
          <a:xfrm>
            <a:off x="215329" y="2057390"/>
            <a:ext cx="1944687" cy="349250"/>
          </a:xfrm>
          <a:prstGeom prst="rect">
            <a:avLst/>
          </a:prstGeom>
          <a:solidFill>
            <a:schemeClr val="bg1"/>
          </a:solidFill>
          <a:ln w="12700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/>
              <a:t>NUTRITION</a:t>
            </a:r>
          </a:p>
        </p:txBody>
      </p:sp>
      <p:sp>
        <p:nvSpPr>
          <p:cNvPr id="334857" name="Text Box 9"/>
          <p:cNvSpPr txBox="1">
            <a:spLocks noChangeArrowheads="1"/>
          </p:cNvSpPr>
          <p:nvPr/>
        </p:nvSpPr>
        <p:spPr bwMode="auto">
          <a:xfrm>
            <a:off x="5473129" y="1913952"/>
            <a:ext cx="3600450" cy="646331"/>
          </a:xfrm>
          <a:prstGeom prst="rect">
            <a:avLst/>
          </a:prstGeom>
          <a:noFill/>
          <a:ln w="12700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FF9900"/>
              </a:buClr>
              <a:buSzPct val="60000"/>
              <a:buFont typeface="Wingdings" pitchFamily="2" charset="2"/>
              <a:buChar char="q"/>
            </a:pPr>
            <a:r>
              <a:rPr lang="en-GB" sz="1200" b="1" dirty="0"/>
              <a:t> Lifestyle support worker </a:t>
            </a:r>
          </a:p>
          <a:p>
            <a:pPr algn="l">
              <a:buClr>
                <a:srgbClr val="FF9900"/>
              </a:buClr>
              <a:buSzPct val="60000"/>
              <a:buFont typeface="Wingdings" pitchFamily="2" charset="2"/>
              <a:buChar char="q"/>
            </a:pPr>
            <a:r>
              <a:rPr lang="en-GB" sz="1200" b="1" dirty="0"/>
              <a:t> Health development practitioner</a:t>
            </a:r>
          </a:p>
          <a:p>
            <a:pPr algn="l">
              <a:buClr>
                <a:srgbClr val="FF9900"/>
              </a:buClr>
              <a:buSzPct val="60000"/>
              <a:buFont typeface="Wingdings" pitchFamily="2" charset="2"/>
              <a:buChar char="q"/>
            </a:pPr>
            <a:r>
              <a:rPr lang="en-GB" sz="1200" b="1" dirty="0"/>
              <a:t> Assistant nutritionist/dietitian 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15329" y="2606667"/>
            <a:ext cx="8858250" cy="665163"/>
            <a:chOff x="67" y="1616"/>
            <a:chExt cx="5580" cy="419"/>
          </a:xfrm>
        </p:grpSpPr>
        <p:sp>
          <p:nvSpPr>
            <p:cNvPr id="73755" name="Text Box 11"/>
            <p:cNvSpPr txBox="1">
              <a:spLocks noChangeArrowheads="1"/>
            </p:cNvSpPr>
            <p:nvPr/>
          </p:nvSpPr>
          <p:spPr bwMode="auto">
            <a:xfrm>
              <a:off x="67" y="1752"/>
              <a:ext cx="1225" cy="19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400" b="1"/>
                <a:t>PSYCHOLOGY</a:t>
              </a:r>
            </a:p>
          </p:txBody>
        </p:sp>
        <p:sp>
          <p:nvSpPr>
            <p:cNvPr id="73756" name="Text Box 12"/>
            <p:cNvSpPr txBox="1">
              <a:spLocks noChangeArrowheads="1"/>
            </p:cNvSpPr>
            <p:nvPr/>
          </p:nvSpPr>
          <p:spPr bwMode="auto">
            <a:xfrm>
              <a:off x="1338" y="1616"/>
              <a:ext cx="1996" cy="407"/>
            </a:xfrm>
            <a:prstGeom prst="rect">
              <a:avLst/>
            </a:pr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 b="1" dirty="0"/>
                <a:t>“talking therapies”, “counselling”, “mental health”, “low intensity”, “high intensity”, “IAPT”</a:t>
              </a:r>
            </a:p>
          </p:txBody>
        </p:sp>
        <p:sp>
          <p:nvSpPr>
            <p:cNvPr id="73757" name="Text Box 13"/>
            <p:cNvSpPr txBox="1">
              <a:spLocks noChangeArrowheads="1"/>
            </p:cNvSpPr>
            <p:nvPr/>
          </p:nvSpPr>
          <p:spPr bwMode="auto">
            <a:xfrm>
              <a:off x="3379" y="1616"/>
              <a:ext cx="2268" cy="419"/>
            </a:xfrm>
            <a:prstGeom prst="rect">
              <a:avLst/>
            </a:pr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"/>
                </a:spcBef>
                <a:buClr>
                  <a:srgbClr val="DC5E08"/>
                </a:buClr>
                <a:buSzPct val="60000"/>
                <a:buFont typeface="Wingdings" pitchFamily="2" charset="2"/>
                <a:buChar char="q"/>
              </a:pPr>
              <a:r>
                <a:rPr lang="en-GB" sz="1200" b="1" dirty="0"/>
                <a:t> Substance misuse practitioner</a:t>
              </a:r>
            </a:p>
            <a:p>
              <a:pPr algn="l">
                <a:spcBef>
                  <a:spcPct val="5000"/>
                </a:spcBef>
                <a:buClr>
                  <a:srgbClr val="DC5E08"/>
                </a:buClr>
                <a:buSzPct val="60000"/>
                <a:buFont typeface="Wingdings" pitchFamily="2" charset="2"/>
                <a:buChar char="q"/>
              </a:pPr>
              <a:r>
                <a:rPr lang="en-GB" sz="1200" b="1" dirty="0"/>
                <a:t> Wellbeing Coordinator</a:t>
              </a:r>
            </a:p>
            <a:p>
              <a:pPr algn="l">
                <a:spcBef>
                  <a:spcPct val="5000"/>
                </a:spcBef>
                <a:buClr>
                  <a:srgbClr val="DC5E08"/>
                </a:buClr>
                <a:buSzPct val="60000"/>
                <a:buFont typeface="Wingdings" pitchFamily="2" charset="2"/>
                <a:buChar char="q"/>
              </a:pPr>
              <a:r>
                <a:rPr lang="en-GB" sz="1200" b="1" dirty="0"/>
                <a:t> Mental health advisor - trainee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15329" y="3306758"/>
            <a:ext cx="8858250" cy="665164"/>
            <a:chOff x="67" y="2123"/>
            <a:chExt cx="5580" cy="419"/>
          </a:xfrm>
        </p:grpSpPr>
        <p:sp>
          <p:nvSpPr>
            <p:cNvPr id="73752" name="Text Box 15"/>
            <p:cNvSpPr txBox="1">
              <a:spLocks noChangeArrowheads="1"/>
            </p:cNvSpPr>
            <p:nvPr/>
          </p:nvSpPr>
          <p:spPr bwMode="auto">
            <a:xfrm>
              <a:off x="67" y="2259"/>
              <a:ext cx="1225" cy="19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400" b="1" dirty="0"/>
                <a:t>ADMINISTRATION</a:t>
              </a:r>
            </a:p>
          </p:txBody>
        </p:sp>
        <p:sp>
          <p:nvSpPr>
            <p:cNvPr id="73753" name="Text Box 16"/>
            <p:cNvSpPr txBox="1">
              <a:spLocks noChangeArrowheads="1"/>
            </p:cNvSpPr>
            <p:nvPr/>
          </p:nvSpPr>
          <p:spPr bwMode="auto">
            <a:xfrm>
              <a:off x="1338" y="2123"/>
              <a:ext cx="1996" cy="407"/>
            </a:xfrm>
            <a:prstGeom prst="rect">
              <a:avLst/>
            </a:pr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 b="1" dirty="0"/>
                <a:t>“marketing”, “project”, “payroll”, “finance”, “communication”, “record-keeping”</a:t>
              </a:r>
            </a:p>
          </p:txBody>
        </p:sp>
        <p:sp>
          <p:nvSpPr>
            <p:cNvPr id="73754" name="Text Box 17"/>
            <p:cNvSpPr txBox="1">
              <a:spLocks noChangeArrowheads="1"/>
            </p:cNvSpPr>
            <p:nvPr/>
          </p:nvSpPr>
          <p:spPr bwMode="auto">
            <a:xfrm>
              <a:off x="3379" y="2123"/>
              <a:ext cx="2268" cy="419"/>
            </a:xfrm>
            <a:prstGeom prst="rect">
              <a:avLst/>
            </a:pr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"/>
                </a:spcBef>
                <a:buClr>
                  <a:srgbClr val="DC5E08"/>
                </a:buClr>
                <a:buSzPct val="60000"/>
                <a:buFont typeface="Wingdings" pitchFamily="2" charset="2"/>
                <a:buChar char="q"/>
              </a:pPr>
              <a:r>
                <a:rPr lang="en-GB" sz="1200" b="1"/>
                <a:t> Marketing coordinator</a:t>
              </a:r>
            </a:p>
            <a:p>
              <a:pPr algn="l">
                <a:spcBef>
                  <a:spcPct val="5000"/>
                </a:spcBef>
                <a:buClr>
                  <a:srgbClr val="DC5E08"/>
                </a:buClr>
                <a:buSzPct val="60000"/>
                <a:buFont typeface="Wingdings" pitchFamily="2" charset="2"/>
                <a:buChar char="q"/>
              </a:pPr>
              <a:r>
                <a:rPr lang="en-GB" sz="1200" b="1"/>
                <a:t> Employment services officer </a:t>
              </a:r>
              <a:r>
                <a:rPr lang="en-GB" sz="1050" b="1"/>
                <a:t>(recruitment)</a:t>
              </a:r>
            </a:p>
            <a:p>
              <a:pPr algn="l">
                <a:spcBef>
                  <a:spcPct val="5000"/>
                </a:spcBef>
                <a:buClr>
                  <a:srgbClr val="DC5E08"/>
                </a:buClr>
                <a:buSzPct val="60000"/>
                <a:buFont typeface="Wingdings" pitchFamily="2" charset="2"/>
                <a:buChar char="q"/>
              </a:pPr>
              <a:r>
                <a:rPr lang="en-GB" sz="1200" b="1"/>
                <a:t> Finance assistant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15329" y="4029065"/>
            <a:ext cx="8875713" cy="665163"/>
            <a:chOff x="67" y="2698"/>
            <a:chExt cx="5591" cy="419"/>
          </a:xfrm>
        </p:grpSpPr>
        <p:sp>
          <p:nvSpPr>
            <p:cNvPr id="73749" name="Text Box 19"/>
            <p:cNvSpPr txBox="1">
              <a:spLocks noChangeArrowheads="1"/>
            </p:cNvSpPr>
            <p:nvPr/>
          </p:nvSpPr>
          <p:spPr bwMode="auto">
            <a:xfrm>
              <a:off x="67" y="2758"/>
              <a:ext cx="1225" cy="19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400" b="1" dirty="0"/>
                <a:t>SPORT SCIENCE</a:t>
              </a:r>
            </a:p>
          </p:txBody>
        </p:sp>
        <p:sp>
          <p:nvSpPr>
            <p:cNvPr id="73750" name="Text Box 20"/>
            <p:cNvSpPr txBox="1">
              <a:spLocks noChangeArrowheads="1"/>
            </p:cNvSpPr>
            <p:nvPr/>
          </p:nvSpPr>
          <p:spPr bwMode="auto">
            <a:xfrm>
              <a:off x="1338" y="2704"/>
              <a:ext cx="1996" cy="407"/>
            </a:xfrm>
            <a:prstGeom prst="rect">
              <a:avLst/>
            </a:pr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 b="1" dirty="0"/>
                <a:t>“exercise”, “fitness”, “lifestyle”, “stroke”, “physiology”, “cardiac rehabilitation”</a:t>
              </a:r>
            </a:p>
          </p:txBody>
        </p:sp>
        <p:sp>
          <p:nvSpPr>
            <p:cNvPr id="73751" name="Text Box 21"/>
            <p:cNvSpPr txBox="1">
              <a:spLocks noChangeArrowheads="1"/>
            </p:cNvSpPr>
            <p:nvPr/>
          </p:nvSpPr>
          <p:spPr bwMode="auto">
            <a:xfrm>
              <a:off x="3390" y="2698"/>
              <a:ext cx="2268" cy="419"/>
            </a:xfrm>
            <a:prstGeom prst="rect">
              <a:avLst/>
            </a:pr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"/>
                </a:spcBef>
                <a:buClr>
                  <a:srgbClr val="DC5E08"/>
                </a:buClr>
                <a:buSzPct val="60000"/>
                <a:buFont typeface="Wingdings" pitchFamily="2" charset="2"/>
                <a:buChar char="q"/>
              </a:pPr>
              <a:r>
                <a:rPr lang="en-GB" sz="1200" b="1"/>
                <a:t> Rehabilitation assistant</a:t>
              </a:r>
            </a:p>
            <a:p>
              <a:pPr algn="l">
                <a:spcBef>
                  <a:spcPct val="5000"/>
                </a:spcBef>
                <a:buClr>
                  <a:srgbClr val="DC5E08"/>
                </a:buClr>
                <a:buSzPct val="60000"/>
                <a:buFont typeface="Wingdings" pitchFamily="2" charset="2"/>
                <a:buChar char="q"/>
              </a:pPr>
              <a:r>
                <a:rPr lang="en-GB" sz="1200" b="1"/>
                <a:t> Health improvement practitioner</a:t>
              </a:r>
            </a:p>
            <a:p>
              <a:pPr algn="l">
                <a:spcBef>
                  <a:spcPct val="5000"/>
                </a:spcBef>
                <a:buClr>
                  <a:srgbClr val="DC5E08"/>
                </a:buClr>
                <a:buSzPct val="60000"/>
                <a:buFont typeface="Wingdings" pitchFamily="2" charset="2"/>
                <a:buChar char="q"/>
              </a:pPr>
              <a:r>
                <a:rPr lang="en-GB" sz="1200" b="1"/>
                <a:t> Cardiac physiologist</a:t>
              </a: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15329" y="4741967"/>
            <a:ext cx="8858250" cy="665163"/>
            <a:chOff x="67" y="3249"/>
            <a:chExt cx="5580" cy="419"/>
          </a:xfrm>
        </p:grpSpPr>
        <p:sp>
          <p:nvSpPr>
            <p:cNvPr id="73746" name="Text Box 23"/>
            <p:cNvSpPr txBox="1">
              <a:spLocks noChangeArrowheads="1"/>
            </p:cNvSpPr>
            <p:nvPr/>
          </p:nvSpPr>
          <p:spPr bwMode="auto">
            <a:xfrm>
              <a:off x="67" y="3388"/>
              <a:ext cx="1225" cy="19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400" b="1" dirty="0"/>
                <a:t>LIFE SCIENCES</a:t>
              </a:r>
            </a:p>
          </p:txBody>
        </p:sp>
        <p:sp>
          <p:nvSpPr>
            <p:cNvPr id="73747" name="Text Box 24"/>
            <p:cNvSpPr txBox="1">
              <a:spLocks noChangeArrowheads="1"/>
            </p:cNvSpPr>
            <p:nvPr/>
          </p:nvSpPr>
          <p:spPr bwMode="auto">
            <a:xfrm>
              <a:off x="1338" y="3249"/>
              <a:ext cx="1996" cy="407"/>
            </a:xfrm>
            <a:prstGeom prst="rect">
              <a:avLst/>
            </a:pr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 b="1" dirty="0"/>
                <a:t>“laboratory”, “pathology”, “public health”, “healthcare science”, “health protection”</a:t>
              </a:r>
            </a:p>
          </p:txBody>
        </p:sp>
        <p:sp>
          <p:nvSpPr>
            <p:cNvPr id="73748" name="Text Box 25"/>
            <p:cNvSpPr txBox="1">
              <a:spLocks noChangeArrowheads="1"/>
            </p:cNvSpPr>
            <p:nvPr/>
          </p:nvSpPr>
          <p:spPr bwMode="auto">
            <a:xfrm>
              <a:off x="3379" y="3249"/>
              <a:ext cx="2268" cy="419"/>
            </a:xfrm>
            <a:prstGeom prst="rect">
              <a:avLst/>
            </a:pr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"/>
                </a:spcBef>
                <a:buClr>
                  <a:srgbClr val="DC5E08"/>
                </a:buClr>
                <a:buSzPct val="60000"/>
                <a:buFont typeface="Wingdings" pitchFamily="2" charset="2"/>
                <a:buChar char="q"/>
              </a:pPr>
              <a:r>
                <a:rPr lang="en-GB" sz="1200" b="1" dirty="0"/>
                <a:t> Training administration asst. (pathology)</a:t>
              </a:r>
            </a:p>
            <a:p>
              <a:pPr algn="l">
                <a:spcBef>
                  <a:spcPct val="5000"/>
                </a:spcBef>
                <a:buClr>
                  <a:srgbClr val="DC5E08"/>
                </a:buClr>
                <a:buSzPct val="60000"/>
                <a:buFont typeface="Wingdings" pitchFamily="2" charset="2"/>
                <a:buChar char="q"/>
              </a:pPr>
              <a:r>
                <a:rPr lang="en-GB" sz="1200" b="1" dirty="0"/>
                <a:t> Medical laboratory assistant – advanced</a:t>
              </a:r>
            </a:p>
            <a:p>
              <a:pPr algn="l">
                <a:spcBef>
                  <a:spcPct val="5000"/>
                </a:spcBef>
                <a:buClr>
                  <a:srgbClr val="DC5E08"/>
                </a:buClr>
                <a:buSzPct val="60000"/>
                <a:buFont typeface="Wingdings" pitchFamily="2" charset="2"/>
                <a:buChar char="q"/>
              </a:pPr>
              <a:r>
                <a:rPr lang="en-GB" sz="1200" b="1" dirty="0" smtClean="0"/>
                <a:t> Newborn screening data manager</a:t>
              </a:r>
              <a:endParaRPr lang="en-GB" sz="1200" b="1" dirty="0"/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215329" y="5458420"/>
            <a:ext cx="8858250" cy="669925"/>
            <a:chOff x="67" y="3790"/>
            <a:chExt cx="5580" cy="422"/>
          </a:xfrm>
        </p:grpSpPr>
        <p:sp>
          <p:nvSpPr>
            <p:cNvPr id="73743" name="Text Box 27"/>
            <p:cNvSpPr txBox="1">
              <a:spLocks noChangeArrowheads="1"/>
            </p:cNvSpPr>
            <p:nvPr/>
          </p:nvSpPr>
          <p:spPr bwMode="auto">
            <a:xfrm>
              <a:off x="67" y="3932"/>
              <a:ext cx="1225" cy="19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400" b="1"/>
                <a:t>PUBLIC HEALTH</a:t>
              </a:r>
            </a:p>
          </p:txBody>
        </p:sp>
        <p:sp>
          <p:nvSpPr>
            <p:cNvPr id="73744" name="Text Box 28"/>
            <p:cNvSpPr txBox="1">
              <a:spLocks noChangeArrowheads="1"/>
            </p:cNvSpPr>
            <p:nvPr/>
          </p:nvSpPr>
          <p:spPr bwMode="auto">
            <a:xfrm>
              <a:off x="1338" y="3790"/>
              <a:ext cx="1996" cy="40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 b="1"/>
                <a:t>“health improvement”, “health protection”, “substance misuse”, “smoking cessation”</a:t>
              </a:r>
            </a:p>
          </p:txBody>
        </p:sp>
        <p:sp>
          <p:nvSpPr>
            <p:cNvPr id="73745" name="Text Box 29"/>
            <p:cNvSpPr txBox="1">
              <a:spLocks noChangeArrowheads="1"/>
            </p:cNvSpPr>
            <p:nvPr/>
          </p:nvSpPr>
          <p:spPr bwMode="auto">
            <a:xfrm>
              <a:off x="3379" y="3793"/>
              <a:ext cx="2268" cy="4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"/>
                </a:spcBef>
                <a:buClr>
                  <a:srgbClr val="DC5E08"/>
                </a:buClr>
                <a:buSzPct val="60000"/>
                <a:buFont typeface="Wingdings" pitchFamily="2" charset="2"/>
                <a:buChar char="q"/>
              </a:pPr>
              <a:r>
                <a:rPr lang="en-GB" sz="1200" b="1" dirty="0"/>
                <a:t> Health promotion resource &amp; info. officer</a:t>
              </a:r>
            </a:p>
            <a:p>
              <a:pPr algn="l">
                <a:spcBef>
                  <a:spcPct val="5000"/>
                </a:spcBef>
                <a:buClr>
                  <a:srgbClr val="DC5E08"/>
                </a:buClr>
                <a:buSzPct val="60000"/>
                <a:buFont typeface="Wingdings" pitchFamily="2" charset="2"/>
                <a:buChar char="q"/>
              </a:pPr>
              <a:r>
                <a:rPr lang="en-GB" sz="1200" b="1" dirty="0"/>
                <a:t> Integrated care drugs worker</a:t>
              </a:r>
            </a:p>
            <a:p>
              <a:pPr algn="l">
                <a:spcBef>
                  <a:spcPct val="5000"/>
                </a:spcBef>
                <a:buClr>
                  <a:srgbClr val="DC5E08"/>
                </a:buClr>
                <a:buSzPct val="60000"/>
                <a:buFont typeface="Wingdings" pitchFamily="2" charset="2"/>
                <a:buChar char="q"/>
              </a:pPr>
              <a:r>
                <a:rPr lang="en-GB" sz="1200" b="1" dirty="0"/>
                <a:t> Administrator </a:t>
              </a:r>
              <a:r>
                <a:rPr lang="en-GB" sz="1200" b="1" dirty="0" smtClean="0"/>
                <a:t>(working </a:t>
              </a:r>
              <a:r>
                <a:rPr lang="en-GB" sz="1200" b="1" dirty="0"/>
                <a:t>at a prison)</a:t>
              </a:r>
            </a:p>
          </p:txBody>
        </p:sp>
      </p:grp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2252074" y="1894902"/>
            <a:ext cx="3168650" cy="646331"/>
          </a:xfrm>
          <a:prstGeom prst="rect">
            <a:avLst/>
          </a:prstGeom>
          <a:noFill/>
          <a:ln w="12700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b="1" dirty="0" smtClean="0"/>
              <a:t>“healthy eating”, “diet”, “food”, “allergy”, “health promotion”, “nutrition”, “lifestyle”</a:t>
            </a:r>
            <a:endParaRPr lang="en-GB" sz="1200" b="1" dirty="0"/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3795557" y="6403457"/>
            <a:ext cx="1639616" cy="3084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GB" sz="1400" b="1" dirty="0"/>
              <a:t>www.jobs.nhs.uk</a:t>
            </a:r>
          </a:p>
        </p:txBody>
      </p:sp>
      <p:sp>
        <p:nvSpPr>
          <p:cNvPr id="35" name="AutoShape 3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50527" y="6321663"/>
            <a:ext cx="495300" cy="480917"/>
          </a:xfrm>
          <a:prstGeom prst="actionButtonForwardNext">
            <a:avLst/>
          </a:prstGeom>
          <a:solidFill>
            <a:srgbClr val="E28C05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 smtClean="0"/>
              <a:t>End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6824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68"/>
    </mc:Choice>
    <mc:Fallback xmlns="">
      <p:transition spd="slow" advTm="28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3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3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3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/>
      <p:bldP spid="334852" grpId="0" animBg="1"/>
      <p:bldP spid="334853" grpId="0" animBg="1"/>
      <p:bldP spid="334854" grpId="0" animBg="1"/>
      <p:bldP spid="334855" grpId="0" animBg="1"/>
      <p:bldP spid="33485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7084" y="0"/>
            <a:ext cx="9448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2279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5906" y="5265738"/>
            <a:ext cx="14033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2293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435" y="765175"/>
            <a:ext cx="1223962" cy="396875"/>
          </a:xfrm>
          <a:prstGeom prst="rect">
            <a:avLst/>
          </a:prstGeom>
          <a:noFill/>
        </p:spPr>
      </p:pic>
      <p:sp>
        <p:nvSpPr>
          <p:cNvPr id="182294" name="Text Box 22"/>
          <p:cNvSpPr txBox="1">
            <a:spLocks noChangeArrowheads="1"/>
          </p:cNvSpPr>
          <p:nvPr/>
        </p:nvSpPr>
        <p:spPr bwMode="auto">
          <a:xfrm>
            <a:off x="1634885" y="728663"/>
            <a:ext cx="21707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dirty="0"/>
              <a:t>@</a:t>
            </a:r>
            <a:r>
              <a:rPr lang="en-GB" sz="2000" dirty="0" err="1"/>
              <a:t>Alan_Simmons</a:t>
            </a:r>
            <a:endParaRPr lang="en-GB" sz="2000" dirty="0"/>
          </a:p>
        </p:txBody>
      </p:sp>
      <p:pic>
        <p:nvPicPr>
          <p:cNvPr id="182295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435" y="333375"/>
            <a:ext cx="1223962" cy="396875"/>
          </a:xfrm>
          <a:prstGeom prst="rect">
            <a:avLst/>
          </a:prstGeom>
          <a:noFill/>
        </p:spPr>
      </p:pic>
      <p:sp>
        <p:nvSpPr>
          <p:cNvPr id="182296" name="Text Box 24"/>
          <p:cNvSpPr txBox="1">
            <a:spLocks noChangeArrowheads="1"/>
          </p:cNvSpPr>
          <p:nvPr/>
        </p:nvSpPr>
        <p:spPr bwMode="auto">
          <a:xfrm>
            <a:off x="1634885" y="333375"/>
            <a:ext cx="24561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2000" dirty="0" smtClean="0"/>
              <a:t>@</a:t>
            </a:r>
            <a:r>
              <a:rPr lang="en-GB" sz="2000" dirty="0" err="1" smtClean="0"/>
              <a:t>HealthCareersUK</a:t>
            </a:r>
            <a:endParaRPr lang="en-GB" sz="2000" dirty="0"/>
          </a:p>
        </p:txBody>
      </p:sp>
      <p:sp>
        <p:nvSpPr>
          <p:cNvPr id="182297" name="Rectangle 25"/>
          <p:cNvSpPr>
            <a:spLocks noChangeArrowheads="1"/>
          </p:cNvSpPr>
          <p:nvPr/>
        </p:nvSpPr>
        <p:spPr bwMode="auto">
          <a:xfrm>
            <a:off x="299472" y="3000374"/>
            <a:ext cx="8675687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GB" sz="4000" b="1" dirty="0">
                <a:solidFill>
                  <a:srgbClr val="A00054"/>
                </a:solidFill>
              </a:rPr>
              <a:t>Thank </a:t>
            </a:r>
            <a:r>
              <a:rPr lang="en-GB" sz="4000" b="1" dirty="0" smtClean="0">
                <a:solidFill>
                  <a:srgbClr val="A00054"/>
                </a:solidFill>
              </a:rPr>
              <a:t>you!</a:t>
            </a:r>
            <a:endParaRPr lang="en-GB" sz="4000" b="1" dirty="0">
              <a:solidFill>
                <a:srgbClr val="A00054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1674" y="307268"/>
            <a:ext cx="1476620" cy="76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847228"/>
      </p:ext>
    </p:extLst>
  </p:cSld>
  <p:clrMapOvr>
    <a:masterClrMapping/>
  </p:clrMapOvr>
  <p:transition spd="slow" advTm="2876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6452" y="831247"/>
            <a:ext cx="7441399" cy="532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245517" y="3204777"/>
            <a:ext cx="5486725" cy="358899"/>
          </a:xfrm>
          <a:prstGeom prst="rect">
            <a:avLst/>
          </a:prstGeom>
          <a:solidFill>
            <a:schemeClr val="accent2">
              <a:alpha val="2588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4" name="Folded Corner 3"/>
          <p:cNvSpPr/>
          <p:nvPr/>
        </p:nvSpPr>
        <p:spPr>
          <a:xfrm flipH="1">
            <a:off x="7601800" y="2906570"/>
            <a:ext cx="1315003" cy="1028462"/>
          </a:xfrm>
          <a:prstGeom prst="foldedCorner">
            <a:avLst/>
          </a:prstGeom>
          <a:solidFill>
            <a:srgbClr val="E28C0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>
            <a:spAutoFit/>
          </a:bodyPr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This figure includes NHS staff in Wales, Scotland and Northern Ireland too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147662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44836" y="548681"/>
            <a:ext cx="2151500" cy="2825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94930" y="6279604"/>
            <a:ext cx="2664157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www.healthcareers.nhs.uk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44530" y="6310808"/>
            <a:ext cx="2664157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@HealthCareersUK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21401" y="6298108"/>
            <a:ext cx="2923804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advice@healthcareers.nhs.uk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12345" y="908720"/>
            <a:ext cx="704457" cy="977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83382" y="581892"/>
            <a:ext cx="3408218" cy="512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6502400" cy="762000"/>
          </a:xfrm>
        </p:spPr>
        <p:txBody>
          <a:bodyPr/>
          <a:lstStyle/>
          <a:p>
            <a:pPr eaLnBrk="1" hangingPunct="1"/>
            <a:r>
              <a:rPr lang="en-GB" sz="2400" b="1" dirty="0" smtClean="0">
                <a:latin typeface="+mj-lt"/>
              </a:rPr>
              <a:t>Staff in the NHS 2016 (approximately!)</a:t>
            </a:r>
          </a:p>
        </p:txBody>
      </p:sp>
      <p:graphicFrame>
        <p:nvGraphicFramePr>
          <p:cNvPr id="407554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22590536"/>
              </p:ext>
            </p:extLst>
          </p:nvPr>
        </p:nvGraphicFramePr>
        <p:xfrm>
          <a:off x="33047" y="1063477"/>
          <a:ext cx="9105900" cy="5124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name="Worksheet" r:id="rId4" imgW="5534143" imgH="3114668" progId="Excel.Sheet.8">
                  <p:embed/>
                </p:oleObj>
              </mc:Choice>
              <mc:Fallback>
                <p:oleObj name="Worksheet" r:id="rId4" imgW="5534143" imgH="311466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47" y="1063477"/>
                        <a:ext cx="9105900" cy="51244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147662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94930" y="6279604"/>
            <a:ext cx="2664157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www.healthcareers.nhs.uk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44530" y="6310808"/>
            <a:ext cx="2664157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@HealthCareersUK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21401" y="6298108"/>
            <a:ext cx="2923804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advice@healthcareers.nhs.uk</a:t>
            </a:r>
            <a:endParaRPr lang="en-GB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24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008">
        <p:fade/>
      </p:transition>
    </mc:Choice>
    <mc:Fallback xmlns="">
      <p:transition spd="med" advTm="210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7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07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5667375" y="130230"/>
            <a:ext cx="3209925" cy="8698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140" y="332656"/>
            <a:ext cx="6732784" cy="504056"/>
          </a:xfrm>
        </p:spPr>
        <p:txBody>
          <a:bodyPr>
            <a:noAutofit/>
          </a:bodyPr>
          <a:lstStyle/>
          <a:p>
            <a:pPr algn="l" eaLnBrk="1" hangingPunct="1"/>
            <a:r>
              <a:rPr lang="en-GB" sz="2800" b="1" dirty="0" smtClean="0">
                <a:solidFill>
                  <a:srgbClr val="A00054"/>
                </a:solidFill>
                <a:latin typeface="+mn-lt"/>
              </a:rPr>
              <a:t>Since Health &amp; Social Care Act 2012…</a:t>
            </a:r>
          </a:p>
        </p:txBody>
      </p:sp>
      <p:pic>
        <p:nvPicPr>
          <p:cNvPr id="3809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906" y="2756980"/>
            <a:ext cx="719345" cy="157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092293" y="1383838"/>
            <a:ext cx="4734303" cy="1261374"/>
            <a:chOff x="2162690" y="1516863"/>
            <a:chExt cx="4734303" cy="1261374"/>
          </a:xfrm>
        </p:grpSpPr>
        <p:sp>
          <p:nvSpPr>
            <p:cNvPr id="17" name="TextBox 16"/>
            <p:cNvSpPr txBox="1"/>
            <p:nvPr/>
          </p:nvSpPr>
          <p:spPr>
            <a:xfrm>
              <a:off x="4114491" y="1516863"/>
              <a:ext cx="2782502" cy="646331"/>
            </a:xfrm>
            <a:prstGeom prst="rect">
              <a:avLst/>
            </a:prstGeom>
            <a:solidFill>
              <a:srgbClr val="FFC000"/>
            </a:solidFill>
            <a:ln w="38100" cap="rnd" cmpd="sng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NHS Acute (hospital) or </a:t>
              </a:r>
            </a:p>
            <a:p>
              <a:r>
                <a:rPr lang="en-GB" b="1" dirty="0" smtClean="0"/>
                <a:t>other NHS organisation</a:t>
              </a:r>
              <a:endParaRPr lang="en-GB" b="1" dirty="0"/>
            </a:p>
          </p:txBody>
        </p:sp>
        <p:sp>
          <p:nvSpPr>
            <p:cNvPr id="18" name="Right Arrow 17"/>
            <p:cNvSpPr/>
            <p:nvPr/>
          </p:nvSpPr>
          <p:spPr bwMode="auto">
            <a:xfrm rot="19145115">
              <a:off x="2162690" y="2464134"/>
              <a:ext cx="2182409" cy="314103"/>
            </a:xfrm>
            <a:prstGeom prst="rightArrow">
              <a:avLst>
                <a:gd name="adj1" fmla="val 50000"/>
                <a:gd name="adj2" fmla="val 45550"/>
              </a:avLst>
            </a:prstGeom>
            <a:solidFill>
              <a:srgbClr val="00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130350" y="3563219"/>
            <a:ext cx="1893499" cy="2190288"/>
            <a:chOff x="3200747" y="3721325"/>
            <a:chExt cx="1893499" cy="2190288"/>
          </a:xfrm>
        </p:grpSpPr>
        <p:sp>
          <p:nvSpPr>
            <p:cNvPr id="14" name="TextBox 13"/>
            <p:cNvSpPr txBox="1"/>
            <p:nvPr/>
          </p:nvSpPr>
          <p:spPr>
            <a:xfrm>
              <a:off x="4114491" y="5393420"/>
              <a:ext cx="979755" cy="369332"/>
            </a:xfrm>
            <a:prstGeom prst="rect">
              <a:avLst/>
            </a:prstGeom>
            <a:solidFill>
              <a:srgbClr val="FFC000"/>
            </a:solidFill>
            <a:ln w="38100" cap="rnd" cmpd="sng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Charity</a:t>
              </a:r>
              <a:endParaRPr lang="en-GB" b="1" dirty="0"/>
            </a:p>
          </p:txBody>
        </p:sp>
        <p:sp>
          <p:nvSpPr>
            <p:cNvPr id="19" name="Right Arrow 18"/>
            <p:cNvSpPr/>
            <p:nvPr/>
          </p:nvSpPr>
          <p:spPr bwMode="auto">
            <a:xfrm rot="2854952">
              <a:off x="2244770" y="4677302"/>
              <a:ext cx="2190288" cy="278333"/>
            </a:xfrm>
            <a:prstGeom prst="rightArrow">
              <a:avLst/>
            </a:prstGeom>
            <a:solidFill>
              <a:srgbClr val="00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112792" y="2535439"/>
            <a:ext cx="3182037" cy="765584"/>
            <a:chOff x="3157311" y="2626557"/>
            <a:chExt cx="3182037" cy="765584"/>
          </a:xfrm>
        </p:grpSpPr>
        <p:sp>
          <p:nvSpPr>
            <p:cNvPr id="16" name="TextBox 15"/>
            <p:cNvSpPr txBox="1"/>
            <p:nvPr/>
          </p:nvSpPr>
          <p:spPr>
            <a:xfrm>
              <a:off x="4097239" y="2626557"/>
              <a:ext cx="2242109" cy="646331"/>
            </a:xfrm>
            <a:prstGeom prst="rect">
              <a:avLst/>
            </a:prstGeom>
            <a:solidFill>
              <a:srgbClr val="FFC000"/>
            </a:solidFill>
            <a:ln w="38100" cap="rnd" cmpd="sng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Private healthcare</a:t>
              </a:r>
            </a:p>
            <a:p>
              <a:r>
                <a:rPr lang="en-GB" b="1" dirty="0" smtClean="0"/>
                <a:t>provider</a:t>
              </a:r>
              <a:endParaRPr lang="en-GB" b="1" dirty="0"/>
            </a:p>
          </p:txBody>
        </p:sp>
        <p:sp>
          <p:nvSpPr>
            <p:cNvPr id="20" name="Right Arrow 19"/>
            <p:cNvSpPr/>
            <p:nvPr/>
          </p:nvSpPr>
          <p:spPr bwMode="auto">
            <a:xfrm rot="20164641">
              <a:off x="3157311" y="2994737"/>
              <a:ext cx="976289" cy="397404"/>
            </a:xfrm>
            <a:prstGeom prst="rightArrow">
              <a:avLst/>
            </a:prstGeom>
            <a:solidFill>
              <a:srgbClr val="00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099236" y="3757113"/>
            <a:ext cx="3390166" cy="931354"/>
            <a:chOff x="3186737" y="3916451"/>
            <a:chExt cx="3390166" cy="931354"/>
          </a:xfrm>
        </p:grpSpPr>
        <p:sp>
          <p:nvSpPr>
            <p:cNvPr id="15" name="TextBox 14"/>
            <p:cNvSpPr txBox="1"/>
            <p:nvPr/>
          </p:nvSpPr>
          <p:spPr>
            <a:xfrm>
              <a:off x="4160857" y="3924475"/>
              <a:ext cx="2416046" cy="923330"/>
            </a:xfrm>
            <a:prstGeom prst="rect">
              <a:avLst/>
            </a:prstGeom>
            <a:solidFill>
              <a:srgbClr val="FFC000"/>
            </a:solidFill>
            <a:ln w="38100" cap="rnd" cmpd="sng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Social Enterprise/</a:t>
              </a:r>
            </a:p>
            <a:p>
              <a:r>
                <a:rPr lang="en-GB" b="1" dirty="0" smtClean="0"/>
                <a:t>Community Interest </a:t>
              </a:r>
            </a:p>
            <a:p>
              <a:r>
                <a:rPr lang="en-GB" b="1" dirty="0" smtClean="0"/>
                <a:t>Company</a:t>
              </a:r>
              <a:endParaRPr lang="en-GB" b="1" dirty="0"/>
            </a:p>
          </p:txBody>
        </p:sp>
        <p:sp>
          <p:nvSpPr>
            <p:cNvPr id="21" name="Right Arrow 20"/>
            <p:cNvSpPr/>
            <p:nvPr/>
          </p:nvSpPr>
          <p:spPr bwMode="auto">
            <a:xfrm rot="1219213">
              <a:off x="3186737" y="3916451"/>
              <a:ext cx="977929" cy="369901"/>
            </a:xfrm>
            <a:prstGeom prst="rightArrow">
              <a:avLst/>
            </a:prstGeom>
            <a:solidFill>
              <a:srgbClr val="00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477267" y="3139667"/>
            <a:ext cx="1800200" cy="769441"/>
            <a:chOff x="1547664" y="3307631"/>
            <a:chExt cx="1800200" cy="769441"/>
          </a:xfrm>
        </p:grpSpPr>
        <p:sp>
          <p:nvSpPr>
            <p:cNvPr id="4" name="Right Arrow 3"/>
            <p:cNvSpPr/>
            <p:nvPr/>
          </p:nvSpPr>
          <p:spPr bwMode="auto">
            <a:xfrm>
              <a:off x="1547664" y="3501008"/>
              <a:ext cx="648072" cy="432048"/>
            </a:xfrm>
            <a:prstGeom prst="rightArrow">
              <a:avLst/>
            </a:prstGeom>
            <a:solidFill>
              <a:srgbClr val="00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347269" y="3307631"/>
              <a:ext cx="1000595" cy="769441"/>
            </a:xfrm>
            <a:prstGeom prst="rect">
              <a:avLst/>
            </a:prstGeom>
            <a:solidFill>
              <a:srgbClr val="FFC000"/>
            </a:solidFill>
            <a:ln w="38100" cap="rnd" cmpd="sng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4400" b="1" dirty="0" smtClean="0"/>
                <a:t>GP</a:t>
              </a:r>
              <a:endParaRPr lang="en-GB" sz="4400" b="1" dirty="0"/>
            </a:p>
          </p:txBody>
        </p:sp>
      </p:grpSp>
      <p:sp>
        <p:nvSpPr>
          <p:cNvPr id="23" name="Rectangle 22"/>
          <p:cNvSpPr/>
          <p:nvPr/>
        </p:nvSpPr>
        <p:spPr bwMode="auto">
          <a:xfrm>
            <a:off x="2125339" y="2851200"/>
            <a:ext cx="1296144" cy="1338535"/>
          </a:xfrm>
          <a:prstGeom prst="rect">
            <a:avLst/>
          </a:prstGeom>
          <a:noFill/>
          <a:ln w="34925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22148" y="2627772"/>
            <a:ext cx="363031" cy="17853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235804" y="3343660"/>
            <a:ext cx="166958" cy="3684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50140" y="3837100"/>
            <a:ext cx="2015489" cy="2304908"/>
            <a:chOff x="684303" y="4365104"/>
            <a:chExt cx="2015489" cy="2304908"/>
          </a:xfrm>
        </p:grpSpPr>
        <p:cxnSp>
          <p:nvCxnSpPr>
            <p:cNvPr id="25" name="Straight Connector 24"/>
            <p:cNvCxnSpPr/>
            <p:nvPr/>
          </p:nvCxnSpPr>
          <p:spPr bwMode="auto">
            <a:xfrm flipH="1">
              <a:off x="2411760" y="4365104"/>
              <a:ext cx="94746" cy="110538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C000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7" name="Rectangle 36"/>
            <p:cNvSpPr/>
            <p:nvPr/>
          </p:nvSpPr>
          <p:spPr bwMode="auto">
            <a:xfrm>
              <a:off x="684303" y="5215687"/>
              <a:ext cx="2015489" cy="1454325"/>
            </a:xfrm>
            <a:prstGeom prst="rect">
              <a:avLst/>
            </a:prstGeom>
            <a:noFill/>
            <a:ln w="34925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94441" y="4387286"/>
            <a:ext cx="1954724" cy="230832"/>
          </a:xfrm>
          <a:prstGeom prst="rect">
            <a:avLst/>
          </a:prstGeom>
          <a:solidFill>
            <a:srgbClr val="FFC000"/>
          </a:solidFill>
          <a:ln w="38100" cap="rnd" cmpd="sng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 smtClean="0"/>
              <a:t>Clinical Commissioning Grou</a:t>
            </a:r>
            <a:r>
              <a:rPr lang="en-GB" sz="900" b="1" dirty="0"/>
              <a:t>p</a:t>
            </a: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9542" y="279560"/>
            <a:ext cx="1476620" cy="76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AutoShape 20"/>
          <p:cNvSpPr>
            <a:spLocks noChangeArrowheads="1"/>
          </p:cNvSpPr>
          <p:nvPr/>
        </p:nvSpPr>
        <p:spPr bwMode="auto">
          <a:xfrm rot="732028">
            <a:off x="520899" y="1158474"/>
            <a:ext cx="1834616" cy="899257"/>
          </a:xfrm>
          <a:prstGeom prst="foldedCorner">
            <a:avLst>
              <a:gd name="adj" fmla="val 12500"/>
            </a:avLst>
          </a:prstGeom>
          <a:solidFill>
            <a:srgbClr val="E28C05"/>
          </a:solidFill>
          <a:ln w="6350">
            <a:solidFill>
              <a:srgbClr val="E28C05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GB" sz="1200" b="1" dirty="0" smtClean="0"/>
              <a:t>More than 1,000 organisations currently deliver </a:t>
            </a:r>
            <a:r>
              <a:rPr lang="en-GB" sz="1200" b="1" dirty="0"/>
              <a:t>NHS services </a:t>
            </a:r>
            <a:r>
              <a:rPr lang="en-GB" sz="1200" b="1" dirty="0" smtClean="0"/>
              <a:t>in England</a:t>
            </a:r>
            <a:endParaRPr lang="en-GB" sz="1200" b="1" dirty="0"/>
          </a:p>
        </p:txBody>
      </p:sp>
      <p:pic>
        <p:nvPicPr>
          <p:cNvPr id="43" name="Picture 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4851" y="1532732"/>
            <a:ext cx="2095489" cy="34854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4" name="Picture 1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5254" y="2423138"/>
            <a:ext cx="1036209" cy="86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3379" y="3791728"/>
            <a:ext cx="2176818" cy="89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0258" y="5150769"/>
            <a:ext cx="1010899" cy="66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94441" y="4747326"/>
            <a:ext cx="1904851" cy="1322022"/>
            <a:chOff x="294441" y="4747326"/>
            <a:chExt cx="1904851" cy="1322022"/>
          </a:xfrm>
        </p:grpSpPr>
        <p:sp>
          <p:nvSpPr>
            <p:cNvPr id="28" name="TextBox 27"/>
            <p:cNvSpPr txBox="1"/>
            <p:nvPr/>
          </p:nvSpPr>
          <p:spPr>
            <a:xfrm>
              <a:off x="322148" y="4747326"/>
              <a:ext cx="581000" cy="338554"/>
            </a:xfrm>
            <a:prstGeom prst="rect">
              <a:avLst/>
            </a:prstGeom>
            <a:solidFill>
              <a:srgbClr val="FFC000"/>
            </a:solidFill>
            <a:ln w="38100" cap="rnd" cmpd="sng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/>
                <a:t>GP</a:t>
              </a:r>
              <a:endParaRPr lang="en-GB" sz="16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4441" y="5146129"/>
              <a:ext cx="870124" cy="230832"/>
            </a:xfrm>
            <a:prstGeom prst="rect">
              <a:avLst/>
            </a:prstGeom>
            <a:solidFill>
              <a:srgbClr val="FFC000"/>
            </a:solidFill>
            <a:ln w="38100" cap="rnd" cmpd="sng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1" dirty="0" smtClean="0"/>
                <a:t>Nurse</a:t>
              </a:r>
              <a:endParaRPr lang="en-GB" sz="9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2148" y="5730794"/>
              <a:ext cx="581000" cy="338554"/>
            </a:xfrm>
            <a:prstGeom prst="rect">
              <a:avLst/>
            </a:prstGeom>
            <a:solidFill>
              <a:srgbClr val="FFC000"/>
            </a:solidFill>
            <a:ln w="38100" cap="rnd" cmpd="sng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/>
                <a:t>GP</a:t>
              </a:r>
              <a:endParaRPr lang="en-GB" sz="16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70220" y="4747326"/>
              <a:ext cx="581000" cy="338554"/>
            </a:xfrm>
            <a:prstGeom prst="rect">
              <a:avLst/>
            </a:prstGeom>
            <a:solidFill>
              <a:srgbClr val="FFC000"/>
            </a:solidFill>
            <a:ln w="38100" cap="rnd" cmpd="sng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/>
                <a:t>GP</a:t>
              </a:r>
              <a:endParaRPr lang="en-GB" sz="16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35804" y="5155625"/>
              <a:ext cx="963488" cy="507831"/>
            </a:xfrm>
            <a:prstGeom prst="rect">
              <a:avLst/>
            </a:prstGeom>
            <a:solidFill>
              <a:srgbClr val="FFC000"/>
            </a:solidFill>
            <a:ln w="38100" cap="rnd" cmpd="sng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1" dirty="0" smtClean="0"/>
                <a:t>Other healthcare professionals</a:t>
              </a:r>
              <a:endParaRPr lang="en-GB" sz="9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11732" y="5728778"/>
              <a:ext cx="581000" cy="338554"/>
            </a:xfrm>
            <a:prstGeom prst="rect">
              <a:avLst/>
            </a:prstGeom>
            <a:solidFill>
              <a:srgbClr val="FFC000"/>
            </a:solidFill>
            <a:ln w="38100" cap="rnd" cmpd="sng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/>
                <a:t>GP</a:t>
              </a:r>
              <a:endParaRPr lang="en-GB" sz="16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01898" y="5443210"/>
              <a:ext cx="862667" cy="230832"/>
            </a:xfrm>
            <a:prstGeom prst="rect">
              <a:avLst/>
            </a:prstGeom>
            <a:solidFill>
              <a:srgbClr val="FFC000"/>
            </a:solidFill>
            <a:ln w="38100" cap="rnd" cmpd="sng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1" dirty="0" smtClean="0"/>
                <a:t>Consultant</a:t>
              </a:r>
              <a:endParaRPr lang="en-GB" sz="9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68672" y="5728778"/>
              <a:ext cx="581000" cy="338554"/>
            </a:xfrm>
            <a:prstGeom prst="rect">
              <a:avLst/>
            </a:prstGeom>
            <a:solidFill>
              <a:srgbClr val="FFC000"/>
            </a:solidFill>
            <a:ln w="38100" cap="rnd" cmpd="sng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/>
                <a:t>GP</a:t>
              </a:r>
              <a:endParaRPr lang="en-GB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5399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68"/>
    </mc:Choice>
    <mc:Fallback xmlns="">
      <p:transition spd="slow" advTm="28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41262" y="2623324"/>
            <a:ext cx="4032055" cy="676722"/>
          </a:xfrm>
          <a:prstGeom prst="rect">
            <a:avLst/>
          </a:prstGeom>
        </p:spPr>
        <p:txBody>
          <a:bodyPr vert="horz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rgbClr val="009CD5"/>
                </a:solidFill>
                <a:latin typeface="Frutiga"/>
                <a:ea typeface="+mj-ea"/>
                <a:cs typeface="Frutiga"/>
              </a:defRPr>
            </a:lvl1pPr>
          </a:lstStyle>
          <a:p>
            <a:pPr algn="ctr"/>
            <a:r>
              <a:rPr lang="en-GB" sz="4000" b="1" dirty="0" smtClean="0">
                <a:solidFill>
                  <a:srgbClr val="A00054"/>
                </a:solidFill>
                <a:latin typeface="+mn-lt"/>
              </a:rPr>
              <a:t>Patient journey</a:t>
            </a:r>
          </a:p>
        </p:txBody>
      </p:sp>
      <p:sp>
        <p:nvSpPr>
          <p:cNvPr id="8" name="Rectangle 7"/>
          <p:cNvSpPr/>
          <p:nvPr/>
        </p:nvSpPr>
        <p:spPr>
          <a:xfrm>
            <a:off x="6228184" y="526152"/>
            <a:ext cx="1512168" cy="2964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40226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1832" y="205892"/>
            <a:ext cx="147662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00726" y="908720"/>
            <a:ext cx="542610" cy="1954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600726" y="908720"/>
            <a:ext cx="1370746" cy="342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156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34027" y="157939"/>
            <a:ext cx="3426399" cy="8698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1674" y="307268"/>
            <a:ext cx="1476620" cy="76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7544" y="390178"/>
            <a:ext cx="7777162" cy="59055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 smtClean="0">
                <a:solidFill>
                  <a:srgbClr val="A00054"/>
                </a:solidFill>
              </a:rPr>
              <a:t>Example of a patient journey</a:t>
            </a:r>
          </a:p>
        </p:txBody>
      </p:sp>
      <p:sp>
        <p:nvSpPr>
          <p:cNvPr id="5" name="Rectangle 4"/>
          <p:cNvSpPr/>
          <p:nvPr/>
        </p:nvSpPr>
        <p:spPr>
          <a:xfrm>
            <a:off x="-73" y="38057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ight Arrow 6"/>
          <p:cNvSpPr/>
          <p:nvPr/>
        </p:nvSpPr>
        <p:spPr>
          <a:xfrm>
            <a:off x="1801091" y="390178"/>
            <a:ext cx="641604" cy="297911"/>
          </a:xfrm>
          <a:prstGeom prst="rightArrow">
            <a:avLst/>
          </a:prstGeom>
          <a:solidFill>
            <a:srgbClr val="A0005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2503123" y="139285"/>
            <a:ext cx="2006800" cy="917418"/>
            <a:chOff x="2503123" y="139285"/>
            <a:chExt cx="2006800" cy="917417"/>
          </a:xfrm>
        </p:grpSpPr>
        <p:pic>
          <p:nvPicPr>
            <p:cNvPr id="13316" name="Picture 4" descr="C:\Users\User\AppData\Local\Microsoft\Windows\Temporary Internet Files\Content.IE5\KIETAHTL\falling_man[1]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9389" y="139285"/>
              <a:ext cx="990534" cy="859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503123" y="225706"/>
              <a:ext cx="95596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Danny falls &amp; injures his leg</a:t>
              </a:r>
              <a:endParaRPr lang="en-GB" sz="1200" b="1" dirty="0"/>
            </a:p>
          </p:txBody>
        </p:sp>
      </p:grpSp>
      <p:sp>
        <p:nvSpPr>
          <p:cNvPr id="12" name="Right Arrow 11"/>
          <p:cNvSpPr/>
          <p:nvPr/>
        </p:nvSpPr>
        <p:spPr>
          <a:xfrm>
            <a:off x="4743046" y="369810"/>
            <a:ext cx="641604" cy="297911"/>
          </a:xfrm>
          <a:prstGeom prst="rightArrow">
            <a:avLst/>
          </a:prstGeom>
          <a:solidFill>
            <a:srgbClr val="A0005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ight Arrow 15"/>
          <p:cNvSpPr/>
          <p:nvPr/>
        </p:nvSpPr>
        <p:spPr>
          <a:xfrm flipH="1">
            <a:off x="5834162" y="1701000"/>
            <a:ext cx="641604" cy="297911"/>
          </a:xfrm>
          <a:prstGeom prst="rightArrow">
            <a:avLst/>
          </a:prstGeom>
          <a:solidFill>
            <a:srgbClr val="A0005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Bent-Up Arrow 7"/>
          <p:cNvSpPr/>
          <p:nvPr/>
        </p:nvSpPr>
        <p:spPr>
          <a:xfrm flipV="1">
            <a:off x="8244708" y="576504"/>
            <a:ext cx="558201" cy="837387"/>
          </a:xfrm>
          <a:prstGeom prst="bentUpArrow">
            <a:avLst>
              <a:gd name="adj1" fmla="val 25000"/>
              <a:gd name="adj2" fmla="val 21277"/>
              <a:gd name="adj3" fmla="val 25000"/>
            </a:avLst>
          </a:prstGeom>
          <a:solidFill>
            <a:srgbClr val="A0005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ight Arrow 24"/>
          <p:cNvSpPr/>
          <p:nvPr/>
        </p:nvSpPr>
        <p:spPr>
          <a:xfrm flipH="1">
            <a:off x="2615824" y="1718736"/>
            <a:ext cx="641604" cy="297911"/>
          </a:xfrm>
          <a:prstGeom prst="rightArrow">
            <a:avLst/>
          </a:prstGeom>
          <a:solidFill>
            <a:srgbClr val="A0005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Bent-Up Arrow 28"/>
          <p:cNvSpPr/>
          <p:nvPr/>
        </p:nvSpPr>
        <p:spPr>
          <a:xfrm flipH="1" flipV="1">
            <a:off x="96985" y="1703291"/>
            <a:ext cx="396069" cy="994968"/>
          </a:xfrm>
          <a:prstGeom prst="bentUpArrow">
            <a:avLst/>
          </a:prstGeom>
          <a:solidFill>
            <a:srgbClr val="A0005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ight Arrow 32"/>
          <p:cNvSpPr/>
          <p:nvPr/>
        </p:nvSpPr>
        <p:spPr>
          <a:xfrm>
            <a:off x="1982483" y="2915138"/>
            <a:ext cx="641604" cy="297911"/>
          </a:xfrm>
          <a:prstGeom prst="rightArrow">
            <a:avLst/>
          </a:prstGeom>
          <a:solidFill>
            <a:srgbClr val="A0005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Right Arrow 34"/>
          <p:cNvSpPr/>
          <p:nvPr/>
        </p:nvSpPr>
        <p:spPr>
          <a:xfrm>
            <a:off x="4561129" y="2897834"/>
            <a:ext cx="641604" cy="297911"/>
          </a:xfrm>
          <a:prstGeom prst="rightArrow">
            <a:avLst/>
          </a:prstGeom>
          <a:solidFill>
            <a:srgbClr val="A0005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ight Arrow 40"/>
          <p:cNvSpPr/>
          <p:nvPr/>
        </p:nvSpPr>
        <p:spPr>
          <a:xfrm>
            <a:off x="7223549" y="2926685"/>
            <a:ext cx="641604" cy="297911"/>
          </a:xfrm>
          <a:prstGeom prst="rightArrow">
            <a:avLst/>
          </a:prstGeom>
          <a:solidFill>
            <a:srgbClr val="A0005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Right Arrow 42"/>
          <p:cNvSpPr/>
          <p:nvPr/>
        </p:nvSpPr>
        <p:spPr>
          <a:xfrm rot="10800000">
            <a:off x="6976789" y="4350722"/>
            <a:ext cx="641604" cy="297911"/>
          </a:xfrm>
          <a:prstGeom prst="rightArrow">
            <a:avLst/>
          </a:prstGeom>
          <a:solidFill>
            <a:srgbClr val="A0005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5948999" y="4123082"/>
            <a:ext cx="1094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His leg is broken and needs surgery</a:t>
            </a:r>
            <a:endParaRPr lang="en-GB" sz="1200" b="1" dirty="0"/>
          </a:p>
        </p:txBody>
      </p:sp>
      <p:sp>
        <p:nvSpPr>
          <p:cNvPr id="46" name="Right Arrow 45"/>
          <p:cNvSpPr/>
          <p:nvPr/>
        </p:nvSpPr>
        <p:spPr>
          <a:xfrm rot="10800000">
            <a:off x="5353458" y="4359803"/>
            <a:ext cx="641604" cy="297911"/>
          </a:xfrm>
          <a:prstGeom prst="rightArrow">
            <a:avLst/>
          </a:prstGeom>
          <a:solidFill>
            <a:srgbClr val="A0005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Right Arrow 48"/>
          <p:cNvSpPr/>
          <p:nvPr/>
        </p:nvSpPr>
        <p:spPr>
          <a:xfrm rot="10800000">
            <a:off x="2982798" y="4389625"/>
            <a:ext cx="641604" cy="297911"/>
          </a:xfrm>
          <a:prstGeom prst="rightArrow">
            <a:avLst/>
          </a:prstGeom>
          <a:solidFill>
            <a:srgbClr val="A0005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Bent-Up Arrow 51"/>
          <p:cNvSpPr/>
          <p:nvPr/>
        </p:nvSpPr>
        <p:spPr>
          <a:xfrm flipH="1" flipV="1">
            <a:off x="149369" y="4259821"/>
            <a:ext cx="396069" cy="994968"/>
          </a:xfrm>
          <a:prstGeom prst="bentUpArrow">
            <a:avLst/>
          </a:prstGeom>
          <a:solidFill>
            <a:srgbClr val="A0005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Right Arrow 56"/>
          <p:cNvSpPr/>
          <p:nvPr/>
        </p:nvSpPr>
        <p:spPr>
          <a:xfrm>
            <a:off x="2982175" y="5781171"/>
            <a:ext cx="641604" cy="297911"/>
          </a:xfrm>
          <a:prstGeom prst="rightArrow">
            <a:avLst/>
          </a:prstGeom>
          <a:solidFill>
            <a:srgbClr val="A0005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Right Arrow 58"/>
          <p:cNvSpPr/>
          <p:nvPr/>
        </p:nvSpPr>
        <p:spPr>
          <a:xfrm>
            <a:off x="5568454" y="5769061"/>
            <a:ext cx="641604" cy="297911"/>
          </a:xfrm>
          <a:prstGeom prst="rightArrow">
            <a:avLst/>
          </a:prstGeom>
          <a:solidFill>
            <a:srgbClr val="A0005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Right Arrow 60"/>
          <p:cNvSpPr/>
          <p:nvPr/>
        </p:nvSpPr>
        <p:spPr>
          <a:xfrm>
            <a:off x="8496684" y="5761403"/>
            <a:ext cx="444591" cy="297911"/>
          </a:xfrm>
          <a:prstGeom prst="rightArrow">
            <a:avLst/>
          </a:prstGeom>
          <a:solidFill>
            <a:srgbClr val="A0005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5292799" y="119826"/>
            <a:ext cx="2918611" cy="1200329"/>
            <a:chOff x="5292797" y="119825"/>
            <a:chExt cx="2918611" cy="1200328"/>
          </a:xfrm>
        </p:grpSpPr>
        <p:sp>
          <p:nvSpPr>
            <p:cNvPr id="14" name="TextBox 13"/>
            <p:cNvSpPr txBox="1"/>
            <p:nvPr/>
          </p:nvSpPr>
          <p:spPr>
            <a:xfrm>
              <a:off x="5292797" y="119825"/>
              <a:ext cx="1867995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His friend dials 999  &amp; speaks to an </a:t>
              </a:r>
              <a:r>
                <a:rPr lang="en-GB" sz="1200" b="1" u="sng" dirty="0" smtClean="0">
                  <a:solidFill>
                    <a:srgbClr val="A00054"/>
                  </a:solidFill>
                </a:rPr>
                <a:t>emergency medical despatcher, </a:t>
              </a:r>
              <a:r>
                <a:rPr lang="en-GB" sz="1200" b="1" dirty="0" smtClean="0"/>
                <a:t>who </a:t>
              </a:r>
              <a:r>
                <a:rPr lang="en-GB" sz="1200" b="1" dirty="0"/>
                <a:t>despatches an </a:t>
              </a:r>
              <a:r>
                <a:rPr lang="en-GB" sz="1200" b="1" dirty="0" smtClean="0"/>
                <a:t>ambulance</a:t>
              </a:r>
              <a:endParaRPr lang="en-GB" sz="1200" b="1" u="sng" dirty="0">
                <a:solidFill>
                  <a:srgbClr val="A00054"/>
                </a:solidFill>
              </a:endParaRPr>
            </a:p>
          </p:txBody>
        </p:sp>
        <p:pic>
          <p:nvPicPr>
            <p:cNvPr id="69" name="Picture 9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1373" y="268816"/>
              <a:ext cx="1160035" cy="688771"/>
            </a:xfrm>
            <a:prstGeom prst="ellipse">
              <a:avLst/>
            </a:prstGeom>
            <a:noFill/>
            <a:ln w="63500" algn="in">
              <a:solidFill>
                <a:srgbClr val="F2F2F2"/>
              </a:solidFill>
              <a:round/>
              <a:headEnd/>
              <a:tailEnd/>
            </a:ln>
            <a:effectLst>
              <a:outerShdw dist="99190" dir="3011666" algn="ctr" rotWithShape="0">
                <a:srgbClr val="B2B2B2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6591144" y="1331473"/>
            <a:ext cx="2313551" cy="1081682"/>
            <a:chOff x="6591786" y="1314515"/>
            <a:chExt cx="2313551" cy="1081683"/>
          </a:xfrm>
        </p:grpSpPr>
        <p:sp>
          <p:nvSpPr>
            <p:cNvPr id="22" name="TextBox 21"/>
            <p:cNvSpPr txBox="1"/>
            <p:nvPr/>
          </p:nvSpPr>
          <p:spPr>
            <a:xfrm>
              <a:off x="7353918" y="1434456"/>
              <a:ext cx="1551419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u="sng" dirty="0" smtClean="0">
                  <a:solidFill>
                    <a:srgbClr val="A00054"/>
                  </a:solidFill>
                </a:rPr>
                <a:t>Paramedic</a:t>
              </a:r>
              <a:r>
                <a:rPr lang="en-GB" sz="1200" b="1" dirty="0" smtClean="0"/>
                <a:t> &amp; </a:t>
              </a:r>
              <a:r>
                <a:rPr lang="en-GB" sz="1200" b="1" u="sng" dirty="0" smtClean="0">
                  <a:solidFill>
                    <a:srgbClr val="A00054"/>
                  </a:solidFill>
                </a:rPr>
                <a:t>emergency care assistant </a:t>
              </a:r>
              <a:r>
                <a:rPr lang="en-GB" sz="1200" b="1" dirty="0" smtClean="0"/>
                <a:t>assess  situation</a:t>
              </a:r>
              <a:endParaRPr lang="en-GB" sz="1200" b="1" dirty="0"/>
            </a:p>
          </p:txBody>
        </p:sp>
        <p:pic>
          <p:nvPicPr>
            <p:cNvPr id="70" name="Picture 25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1786" y="1314515"/>
              <a:ext cx="720197" cy="1081683"/>
            </a:xfrm>
            <a:prstGeom prst="ellipse">
              <a:avLst/>
            </a:prstGeom>
            <a:noFill/>
            <a:ln w="63500" algn="in">
              <a:solidFill>
                <a:srgbClr val="F2F2F2"/>
              </a:solidFill>
              <a:round/>
              <a:headEnd/>
              <a:tailEnd/>
            </a:ln>
            <a:effectLst>
              <a:outerShdw dist="99190" dir="3011666" algn="ctr" rotWithShape="0">
                <a:srgbClr val="B2B2B2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3354460" y="1388325"/>
            <a:ext cx="2446198" cy="1015663"/>
            <a:chOff x="3354460" y="1388323"/>
            <a:chExt cx="2446198" cy="1015664"/>
          </a:xfrm>
        </p:grpSpPr>
        <p:sp>
          <p:nvSpPr>
            <p:cNvPr id="24" name="TextBox 23"/>
            <p:cNvSpPr txBox="1"/>
            <p:nvPr/>
          </p:nvSpPr>
          <p:spPr>
            <a:xfrm>
              <a:off x="4657655" y="1388323"/>
              <a:ext cx="1143003" cy="1015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Take him to A &amp; E department of  local hospital</a:t>
              </a:r>
              <a:endParaRPr lang="en-GB" sz="1200" b="1" dirty="0"/>
            </a:p>
          </p:txBody>
        </p:sp>
        <p:pic>
          <p:nvPicPr>
            <p:cNvPr id="71" name="Picture 1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460" y="1502293"/>
              <a:ext cx="1243345" cy="695324"/>
            </a:xfrm>
            <a:prstGeom prst="roundRect">
              <a:avLst>
                <a:gd name="adj" fmla="val 16667"/>
              </a:avLst>
            </a:prstGeom>
            <a:noFill/>
            <a:ln w="63500" algn="in">
              <a:solidFill>
                <a:srgbClr val="F2F2F2"/>
              </a:solidFill>
              <a:round/>
              <a:headEnd/>
              <a:tailEnd/>
            </a:ln>
            <a:effectLst>
              <a:outerShdw dist="99190" dir="3011666" algn="ctr" rotWithShape="0">
                <a:srgbClr val="B2B2B2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567464" y="1283952"/>
            <a:ext cx="2142706" cy="1051865"/>
            <a:chOff x="567464" y="1283951"/>
            <a:chExt cx="2142706" cy="1051865"/>
          </a:xfrm>
        </p:grpSpPr>
        <p:sp>
          <p:nvSpPr>
            <p:cNvPr id="31" name="TextBox 30"/>
            <p:cNvSpPr txBox="1"/>
            <p:nvPr/>
          </p:nvSpPr>
          <p:spPr>
            <a:xfrm>
              <a:off x="1567167" y="1504819"/>
              <a:ext cx="11430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u="sng" dirty="0" smtClean="0">
                  <a:solidFill>
                    <a:srgbClr val="A00054"/>
                  </a:solidFill>
                </a:rPr>
                <a:t>Porter</a:t>
              </a:r>
              <a:r>
                <a:rPr lang="en-GB" sz="1200" b="1" dirty="0" smtClean="0"/>
                <a:t> helps transport Danny into the building   </a:t>
              </a:r>
              <a:endParaRPr lang="en-GB" sz="1200" b="1" dirty="0"/>
            </a:p>
          </p:txBody>
        </p:sp>
        <p:pic>
          <p:nvPicPr>
            <p:cNvPr id="72" name="Picture 13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464" y="1283951"/>
              <a:ext cx="973854" cy="1051865"/>
            </a:xfrm>
            <a:prstGeom prst="roundRect">
              <a:avLst>
                <a:gd name="adj" fmla="val 23280"/>
              </a:avLst>
            </a:prstGeom>
            <a:noFill/>
            <a:ln w="63500" algn="in">
              <a:solidFill>
                <a:srgbClr val="F2F2F2"/>
              </a:solidFill>
              <a:round/>
              <a:headEnd/>
              <a:tailEnd/>
            </a:ln>
            <a:effectLst>
              <a:outerShdw dist="99190" dir="3011666" algn="ctr" rotWithShape="0">
                <a:srgbClr val="B2B2B2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63446" y="2626050"/>
            <a:ext cx="2039250" cy="953661"/>
            <a:chOff x="63446" y="2626050"/>
            <a:chExt cx="2039250" cy="953661"/>
          </a:xfrm>
        </p:grpSpPr>
        <p:sp>
          <p:nvSpPr>
            <p:cNvPr id="28" name="TextBox 27"/>
            <p:cNvSpPr txBox="1"/>
            <p:nvPr/>
          </p:nvSpPr>
          <p:spPr>
            <a:xfrm>
              <a:off x="63446" y="2748714"/>
              <a:ext cx="11430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Danny’s details are recorded by </a:t>
              </a:r>
              <a:r>
                <a:rPr lang="en-GB" sz="1200" b="1" u="sng" dirty="0" smtClean="0">
                  <a:solidFill>
                    <a:srgbClr val="A00054"/>
                  </a:solidFill>
                </a:rPr>
                <a:t>receptionist</a:t>
              </a:r>
              <a:endParaRPr lang="en-GB" sz="1200" b="1" u="sng" dirty="0">
                <a:solidFill>
                  <a:srgbClr val="A00054"/>
                </a:solidFill>
              </a:endParaRPr>
            </a:p>
          </p:txBody>
        </p:sp>
        <p:pic>
          <p:nvPicPr>
            <p:cNvPr id="73" name="Picture 14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8268" y="2626050"/>
              <a:ext cx="944428" cy="875511"/>
            </a:xfrm>
            <a:prstGeom prst="roundRect">
              <a:avLst>
                <a:gd name="adj" fmla="val 16667"/>
              </a:avLst>
            </a:prstGeom>
            <a:noFill/>
            <a:ln w="63500" algn="in">
              <a:solidFill>
                <a:srgbClr val="F2F2F2"/>
              </a:solidFill>
              <a:round/>
              <a:headEnd/>
              <a:tailEnd/>
            </a:ln>
            <a:effectLst>
              <a:outerShdw dist="99190" dir="3011666" algn="ctr" rotWithShape="0">
                <a:srgbClr val="B2B2B2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2550953" y="2584351"/>
            <a:ext cx="2115860" cy="995363"/>
            <a:chOff x="2550953" y="2584348"/>
            <a:chExt cx="2115860" cy="995363"/>
          </a:xfrm>
        </p:grpSpPr>
        <p:sp>
          <p:nvSpPr>
            <p:cNvPr id="34" name="TextBox 33"/>
            <p:cNvSpPr txBox="1"/>
            <p:nvPr/>
          </p:nvSpPr>
          <p:spPr>
            <a:xfrm>
              <a:off x="2550953" y="2740925"/>
              <a:ext cx="11430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u="sng" dirty="0" smtClean="0">
                  <a:solidFill>
                    <a:srgbClr val="A00054"/>
                  </a:solidFill>
                </a:rPr>
                <a:t>Triage nurse </a:t>
              </a:r>
              <a:r>
                <a:rPr lang="en-GB" sz="1200" b="1" dirty="0" smtClean="0"/>
                <a:t>assesses his leg</a:t>
              </a:r>
              <a:endParaRPr lang="en-GB" sz="1200" b="1" dirty="0"/>
            </a:p>
          </p:txBody>
        </p:sp>
        <p:pic>
          <p:nvPicPr>
            <p:cNvPr id="74" name="Picture 26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6195" y="2584348"/>
              <a:ext cx="1010618" cy="995363"/>
            </a:xfrm>
            <a:prstGeom prst="flowChartDocument">
              <a:avLst/>
            </a:prstGeom>
            <a:noFill/>
            <a:ln w="63500" algn="in">
              <a:solidFill>
                <a:srgbClr val="F2F2F2"/>
              </a:solidFill>
              <a:miter lim="800000"/>
              <a:headEnd/>
              <a:tailEnd/>
            </a:ln>
            <a:effectLst>
              <a:outerShdw dist="99190" dir="3011666" algn="ctr" rotWithShape="0">
                <a:srgbClr val="B2B2B2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5132727" y="2455251"/>
            <a:ext cx="2137883" cy="1200329"/>
            <a:chOff x="5132725" y="2455249"/>
            <a:chExt cx="2137883" cy="1200328"/>
          </a:xfrm>
        </p:grpSpPr>
        <p:sp>
          <p:nvSpPr>
            <p:cNvPr id="36" name="TextBox 35"/>
            <p:cNvSpPr txBox="1"/>
            <p:nvPr/>
          </p:nvSpPr>
          <p:spPr>
            <a:xfrm>
              <a:off x="5132725" y="2455249"/>
              <a:ext cx="1143003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u="sng" dirty="0" smtClean="0">
                  <a:solidFill>
                    <a:srgbClr val="A00054"/>
                  </a:solidFill>
                </a:rPr>
                <a:t>Triage nurse </a:t>
              </a:r>
              <a:r>
                <a:rPr lang="en-GB" sz="1200" b="1" dirty="0" smtClean="0"/>
                <a:t>gets second opinion of </a:t>
              </a:r>
              <a:r>
                <a:rPr lang="en-GB" sz="1200" b="1" u="sng" dirty="0" smtClean="0">
                  <a:solidFill>
                    <a:srgbClr val="A00054"/>
                  </a:solidFill>
                </a:rPr>
                <a:t>emergency medicine doctor</a:t>
              </a:r>
              <a:endParaRPr lang="en-GB" sz="1200" b="1" dirty="0"/>
            </a:p>
          </p:txBody>
        </p:sp>
        <p:pic>
          <p:nvPicPr>
            <p:cNvPr id="75" name="Picture 6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5764" y="2626050"/>
              <a:ext cx="904844" cy="945857"/>
            </a:xfrm>
            <a:prstGeom prst="roundRect">
              <a:avLst>
                <a:gd name="adj" fmla="val 16667"/>
              </a:avLst>
            </a:prstGeom>
            <a:noFill/>
            <a:ln w="63500" algn="in">
              <a:solidFill>
                <a:srgbClr val="F2F2F2"/>
              </a:solidFill>
              <a:round/>
              <a:headEnd/>
              <a:tailEnd/>
            </a:ln>
            <a:effectLst>
              <a:outerShdw dist="99190" dir="3011666" algn="ctr" rotWithShape="0">
                <a:srgbClr val="B2B2B2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7617360" y="2815682"/>
            <a:ext cx="1412072" cy="1869100"/>
            <a:chOff x="7617360" y="2815681"/>
            <a:chExt cx="1412072" cy="1869100"/>
          </a:xfrm>
        </p:grpSpPr>
        <p:sp>
          <p:nvSpPr>
            <p:cNvPr id="42" name="TextBox 41"/>
            <p:cNvSpPr txBox="1"/>
            <p:nvPr/>
          </p:nvSpPr>
          <p:spPr>
            <a:xfrm>
              <a:off x="7772628" y="2815681"/>
              <a:ext cx="125680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They arrange an X-ray  taken by a </a:t>
              </a:r>
              <a:r>
                <a:rPr lang="en-GB" sz="1200" b="1" u="sng" dirty="0" smtClean="0">
                  <a:solidFill>
                    <a:srgbClr val="A00054"/>
                  </a:solidFill>
                </a:rPr>
                <a:t>diagnostic radiographer</a:t>
              </a:r>
              <a:endParaRPr lang="en-GB" sz="1200" b="1" dirty="0"/>
            </a:p>
          </p:txBody>
        </p:sp>
        <p:pic>
          <p:nvPicPr>
            <p:cNvPr id="76" name="Picture 12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7360" y="3986785"/>
              <a:ext cx="1341814" cy="697996"/>
            </a:xfrm>
            <a:prstGeom prst="rect">
              <a:avLst/>
            </a:prstGeom>
            <a:noFill/>
            <a:ln w="63500" algn="in">
              <a:solidFill>
                <a:srgbClr val="F2F2F2"/>
              </a:solidFill>
              <a:miter lim="800000"/>
              <a:headEnd/>
              <a:tailEnd/>
            </a:ln>
            <a:effectLst>
              <a:outerShdw dist="99190" dir="3011666" algn="ctr" rotWithShape="0">
                <a:srgbClr val="B2B2B2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3656197" y="3932134"/>
            <a:ext cx="1728455" cy="1238535"/>
            <a:chOff x="3656195" y="3932132"/>
            <a:chExt cx="1728455" cy="1238534"/>
          </a:xfrm>
        </p:grpSpPr>
        <p:sp>
          <p:nvSpPr>
            <p:cNvPr id="48" name="TextBox 47"/>
            <p:cNvSpPr txBox="1"/>
            <p:nvPr/>
          </p:nvSpPr>
          <p:spPr>
            <a:xfrm>
              <a:off x="4195786" y="4107548"/>
              <a:ext cx="118886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A </a:t>
              </a:r>
              <a:r>
                <a:rPr lang="en-GB" sz="1200" b="1" u="sng" dirty="0" smtClean="0">
                  <a:solidFill>
                    <a:srgbClr val="A00054"/>
                  </a:solidFill>
                </a:rPr>
                <a:t>phlebotomist </a:t>
              </a:r>
              <a:r>
                <a:rPr lang="en-GB" sz="1200" b="1" dirty="0" smtClean="0"/>
                <a:t>takes some blood </a:t>
              </a:r>
              <a:endParaRPr lang="en-GB" sz="1200" b="1" dirty="0"/>
            </a:p>
          </p:txBody>
        </p:sp>
        <p:pic>
          <p:nvPicPr>
            <p:cNvPr id="77" name="Picture 15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6195" y="3932132"/>
              <a:ext cx="505309" cy="1238534"/>
            </a:xfrm>
            <a:prstGeom prst="roundRect">
              <a:avLst>
                <a:gd name="adj" fmla="val 16667"/>
              </a:avLst>
            </a:prstGeom>
            <a:noFill/>
            <a:ln w="63500" algn="in">
              <a:solidFill>
                <a:srgbClr val="F2F2F2"/>
              </a:solidFill>
              <a:round/>
              <a:headEnd/>
              <a:tailEnd/>
            </a:ln>
            <a:effectLst>
              <a:outerShdw dist="99190" dir="3011666" algn="ctr" rotWithShape="0">
                <a:srgbClr val="B2B2B2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780597" y="4001443"/>
            <a:ext cx="2257585" cy="1043261"/>
            <a:chOff x="780595" y="4001444"/>
            <a:chExt cx="2257585" cy="1043261"/>
          </a:xfrm>
        </p:grpSpPr>
        <p:sp>
          <p:nvSpPr>
            <p:cNvPr id="50" name="TextBox 49"/>
            <p:cNvSpPr txBox="1"/>
            <p:nvPr/>
          </p:nvSpPr>
          <p:spPr>
            <a:xfrm>
              <a:off x="1849316" y="4009391"/>
              <a:ext cx="11888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And a </a:t>
              </a:r>
              <a:r>
                <a:rPr lang="en-GB" sz="1200" b="1" u="sng" dirty="0" smtClean="0">
                  <a:solidFill>
                    <a:srgbClr val="A00054"/>
                  </a:solidFill>
                </a:rPr>
                <a:t>biomedical scientist </a:t>
              </a:r>
              <a:r>
                <a:rPr lang="en-GB" sz="1200" b="1" dirty="0" smtClean="0"/>
                <a:t>in the path lab checks it out </a:t>
              </a:r>
              <a:endParaRPr lang="en-GB" sz="1200" b="1" dirty="0"/>
            </a:p>
          </p:txBody>
        </p:sp>
        <p:pic>
          <p:nvPicPr>
            <p:cNvPr id="78" name="Picture 21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595" y="4001444"/>
              <a:ext cx="925245" cy="1043261"/>
            </a:xfrm>
            <a:prstGeom prst="roundRect">
              <a:avLst>
                <a:gd name="adj" fmla="val 16667"/>
              </a:avLst>
            </a:prstGeom>
            <a:noFill/>
            <a:ln w="63500" algn="in">
              <a:solidFill>
                <a:srgbClr val="F2F2F2"/>
              </a:solidFill>
              <a:round/>
              <a:headEnd/>
              <a:tailEnd/>
            </a:ln>
            <a:effectLst>
              <a:outerShdw dist="99190" dir="3011666" algn="ctr" rotWithShape="0">
                <a:srgbClr val="B2B2B2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77768" y="5237631"/>
            <a:ext cx="2788349" cy="1569660"/>
            <a:chOff x="77766" y="5237630"/>
            <a:chExt cx="2788349" cy="1569660"/>
          </a:xfrm>
        </p:grpSpPr>
        <p:sp>
          <p:nvSpPr>
            <p:cNvPr id="53" name="TextBox 52"/>
            <p:cNvSpPr txBox="1"/>
            <p:nvPr/>
          </p:nvSpPr>
          <p:spPr>
            <a:xfrm>
              <a:off x="77766" y="5237630"/>
              <a:ext cx="152166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Danny has surgery. The team includes an </a:t>
              </a:r>
              <a:r>
                <a:rPr lang="en-GB" sz="1200" b="1" u="sng" dirty="0" smtClean="0">
                  <a:solidFill>
                    <a:srgbClr val="A00054"/>
                  </a:solidFill>
                </a:rPr>
                <a:t>orthopaedic</a:t>
              </a:r>
              <a:r>
                <a:rPr lang="en-GB" sz="1200" b="1" dirty="0" smtClean="0"/>
                <a:t> </a:t>
              </a:r>
              <a:r>
                <a:rPr lang="en-GB" sz="1200" b="1" u="sng" dirty="0" smtClean="0">
                  <a:solidFill>
                    <a:srgbClr val="A00054"/>
                  </a:solidFill>
                </a:rPr>
                <a:t>surgeon</a:t>
              </a:r>
              <a:r>
                <a:rPr lang="en-GB" sz="1200" b="1" dirty="0" smtClean="0">
                  <a:solidFill>
                    <a:srgbClr val="A00054"/>
                  </a:solidFill>
                </a:rPr>
                <a:t>, </a:t>
              </a:r>
              <a:r>
                <a:rPr lang="en-GB" sz="1200" b="1" u="sng" dirty="0" smtClean="0">
                  <a:solidFill>
                    <a:srgbClr val="A00054"/>
                  </a:solidFill>
                </a:rPr>
                <a:t>anaesthetist</a:t>
              </a:r>
              <a:r>
                <a:rPr lang="en-GB" sz="1200" b="1" dirty="0" smtClean="0">
                  <a:solidFill>
                    <a:srgbClr val="A00054"/>
                  </a:solidFill>
                </a:rPr>
                <a:t>, </a:t>
              </a:r>
              <a:r>
                <a:rPr lang="en-GB" sz="1200" b="1" u="sng" dirty="0" smtClean="0">
                  <a:solidFill>
                    <a:srgbClr val="A00054"/>
                  </a:solidFill>
                </a:rPr>
                <a:t>ODP</a:t>
              </a:r>
              <a:r>
                <a:rPr lang="en-GB" sz="1200" b="1" dirty="0" smtClean="0">
                  <a:solidFill>
                    <a:srgbClr val="A00054"/>
                  </a:solidFill>
                </a:rPr>
                <a:t>, </a:t>
              </a:r>
              <a:r>
                <a:rPr lang="en-GB" sz="1200" b="1" u="sng" dirty="0" smtClean="0">
                  <a:solidFill>
                    <a:srgbClr val="A00054"/>
                  </a:solidFill>
                </a:rPr>
                <a:t>theatre nurse</a:t>
              </a:r>
              <a:r>
                <a:rPr lang="en-GB" sz="1200" b="1" dirty="0" smtClean="0">
                  <a:solidFill>
                    <a:srgbClr val="A00054"/>
                  </a:solidFill>
                </a:rPr>
                <a:t>, &amp; </a:t>
              </a:r>
              <a:r>
                <a:rPr lang="en-GB" sz="1200" b="1" u="sng" dirty="0" smtClean="0">
                  <a:solidFill>
                    <a:srgbClr val="A00054"/>
                  </a:solidFill>
                </a:rPr>
                <a:t>HCA</a:t>
              </a:r>
            </a:p>
          </p:txBody>
        </p:sp>
        <p:pic>
          <p:nvPicPr>
            <p:cNvPr id="79" name="Picture 16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297" y="5505162"/>
              <a:ext cx="1255818" cy="838200"/>
            </a:xfrm>
            <a:prstGeom prst="roundRect">
              <a:avLst>
                <a:gd name="adj" fmla="val 16667"/>
              </a:avLst>
            </a:prstGeom>
            <a:noFill/>
            <a:ln w="63500" algn="in">
              <a:solidFill>
                <a:srgbClr val="F2F2F2"/>
              </a:solidFill>
              <a:round/>
              <a:headEnd/>
              <a:tailEnd/>
            </a:ln>
            <a:effectLst>
              <a:outerShdw dist="99190" dir="3011666" algn="ctr" rotWithShape="0">
                <a:srgbClr val="B2B2B2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3623169" y="5390127"/>
            <a:ext cx="1840879" cy="1168396"/>
            <a:chOff x="3476525" y="5390123"/>
            <a:chExt cx="1840879" cy="1168395"/>
          </a:xfrm>
        </p:grpSpPr>
        <p:sp>
          <p:nvSpPr>
            <p:cNvPr id="56" name="TextBox 55"/>
            <p:cNvSpPr txBox="1"/>
            <p:nvPr/>
          </p:nvSpPr>
          <p:spPr>
            <a:xfrm>
              <a:off x="3476525" y="5542856"/>
              <a:ext cx="754911" cy="1015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u="sng" dirty="0" smtClean="0">
                  <a:solidFill>
                    <a:srgbClr val="A00054"/>
                  </a:solidFill>
                </a:rPr>
                <a:t>Porter</a:t>
              </a:r>
              <a:r>
                <a:rPr lang="en-GB" sz="1200" b="1" dirty="0" smtClean="0"/>
                <a:t> takes Danny to the ward</a:t>
              </a:r>
              <a:endParaRPr lang="en-GB" sz="1200" b="1" dirty="0"/>
            </a:p>
          </p:txBody>
        </p:sp>
        <p:pic>
          <p:nvPicPr>
            <p:cNvPr id="80" name="Picture 13"/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0437" y="5390123"/>
              <a:ext cx="1036967" cy="1120034"/>
            </a:xfrm>
            <a:prstGeom prst="roundRect">
              <a:avLst>
                <a:gd name="adj" fmla="val 23280"/>
              </a:avLst>
            </a:prstGeom>
            <a:noFill/>
            <a:ln w="63500" algn="in">
              <a:solidFill>
                <a:srgbClr val="F2F2F2"/>
              </a:solidFill>
              <a:round/>
              <a:headEnd/>
              <a:tailEnd/>
            </a:ln>
            <a:effectLst>
              <a:outerShdw dist="99190" dir="3011666" algn="ctr" rotWithShape="0">
                <a:srgbClr val="B2B2B2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6169546" y="5415775"/>
            <a:ext cx="2240788" cy="1028700"/>
            <a:chOff x="6083286" y="5415776"/>
            <a:chExt cx="2240788" cy="1028700"/>
          </a:xfrm>
        </p:grpSpPr>
        <p:sp>
          <p:nvSpPr>
            <p:cNvPr id="58" name="TextBox 57"/>
            <p:cNvSpPr txBox="1"/>
            <p:nvPr/>
          </p:nvSpPr>
          <p:spPr>
            <a:xfrm>
              <a:off x="6083286" y="5522119"/>
              <a:ext cx="12737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Danny’s cared for by a </a:t>
              </a:r>
              <a:r>
                <a:rPr lang="en-GB" sz="1200" b="1" u="sng" dirty="0" smtClean="0">
                  <a:solidFill>
                    <a:srgbClr val="A00054"/>
                  </a:solidFill>
                </a:rPr>
                <a:t>children’s nurse</a:t>
              </a:r>
              <a:r>
                <a:rPr lang="en-GB" sz="1200" b="1" dirty="0"/>
                <a:t> </a:t>
              </a:r>
              <a:r>
                <a:rPr lang="en-GB" sz="1200" b="1" dirty="0" smtClean="0"/>
                <a:t>&amp; </a:t>
              </a:r>
              <a:r>
                <a:rPr lang="en-GB" sz="1200" b="1" u="sng" dirty="0" smtClean="0">
                  <a:solidFill>
                    <a:srgbClr val="A00054"/>
                  </a:solidFill>
                </a:rPr>
                <a:t>HCA</a:t>
              </a:r>
              <a:endParaRPr lang="en-GB" sz="1200" b="1" u="sng" dirty="0">
                <a:solidFill>
                  <a:srgbClr val="A00054"/>
                </a:solidFill>
              </a:endParaRPr>
            </a:p>
          </p:txBody>
        </p:sp>
        <p:pic>
          <p:nvPicPr>
            <p:cNvPr id="81" name="Picture 22"/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3211" y="5415776"/>
              <a:ext cx="950863" cy="1028700"/>
            </a:xfrm>
            <a:prstGeom prst="flowChartDocument">
              <a:avLst/>
            </a:prstGeom>
            <a:noFill/>
            <a:ln w="63500" algn="in">
              <a:solidFill>
                <a:srgbClr val="F2F2F2"/>
              </a:solidFill>
              <a:miter lim="800000"/>
              <a:headEnd/>
              <a:tailEnd/>
            </a:ln>
            <a:effectLst>
              <a:outerShdw dist="99190" dir="3011666" algn="ctr" rotWithShape="0">
                <a:srgbClr val="B2B2B2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2" name="Group 81"/>
          <p:cNvGrpSpPr/>
          <p:nvPr/>
        </p:nvGrpSpPr>
        <p:grpSpPr>
          <a:xfrm>
            <a:off x="347403" y="241951"/>
            <a:ext cx="1501916" cy="750142"/>
            <a:chOff x="595951" y="198138"/>
            <a:chExt cx="1253368" cy="603543"/>
          </a:xfrm>
        </p:grpSpPr>
        <p:sp>
          <p:nvSpPr>
            <p:cNvPr id="83" name="TextBox 82"/>
            <p:cNvSpPr txBox="1"/>
            <p:nvPr/>
          </p:nvSpPr>
          <p:spPr>
            <a:xfrm>
              <a:off x="893356" y="201460"/>
              <a:ext cx="955963" cy="520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Danny’s playing football</a:t>
              </a:r>
              <a:endParaRPr lang="en-GB" sz="1200" b="1" dirty="0"/>
            </a:p>
          </p:txBody>
        </p:sp>
        <p:pic>
          <p:nvPicPr>
            <p:cNvPr id="84" name="Picture 2"/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951" y="198138"/>
              <a:ext cx="283434" cy="60354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00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6" grpId="0" animBg="1"/>
      <p:bldP spid="8" grpId="0" animBg="1"/>
      <p:bldP spid="25" grpId="0" animBg="1"/>
      <p:bldP spid="29" grpId="0" animBg="1"/>
      <p:bldP spid="33" grpId="0" animBg="1"/>
      <p:bldP spid="35" grpId="0" animBg="1"/>
      <p:bldP spid="41" grpId="0" animBg="1"/>
      <p:bldP spid="43" grpId="0" animBg="1"/>
      <p:bldP spid="45" grpId="0"/>
      <p:bldP spid="46" grpId="0" animBg="1"/>
      <p:bldP spid="49" grpId="0" animBg="1"/>
      <p:bldP spid="52" grpId="0" animBg="1"/>
      <p:bldP spid="57" grpId="0" animBg="1"/>
      <p:bldP spid="59" grpId="0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34027" y="359900"/>
            <a:ext cx="3426399" cy="8698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1674" y="509229"/>
            <a:ext cx="1476620" cy="76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7544" y="592139"/>
            <a:ext cx="7777162" cy="59055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 smtClean="0">
                <a:solidFill>
                  <a:srgbClr val="A00054"/>
                </a:solidFill>
              </a:rPr>
              <a:t>Example of a patient journey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9833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ight Arrow 6"/>
          <p:cNvSpPr/>
          <p:nvPr/>
        </p:nvSpPr>
        <p:spPr>
          <a:xfrm>
            <a:off x="2318651" y="592139"/>
            <a:ext cx="641604" cy="297911"/>
          </a:xfrm>
          <a:prstGeom prst="rightArrow">
            <a:avLst/>
          </a:prstGeom>
          <a:solidFill>
            <a:srgbClr val="A0005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ight Arrow 15"/>
          <p:cNvSpPr/>
          <p:nvPr/>
        </p:nvSpPr>
        <p:spPr>
          <a:xfrm flipH="1">
            <a:off x="5448594" y="2107587"/>
            <a:ext cx="641604" cy="297911"/>
          </a:xfrm>
          <a:prstGeom prst="rightArrow">
            <a:avLst/>
          </a:prstGeom>
          <a:solidFill>
            <a:srgbClr val="A0005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Bent-Up Arrow 7"/>
          <p:cNvSpPr/>
          <p:nvPr/>
        </p:nvSpPr>
        <p:spPr>
          <a:xfrm flipV="1">
            <a:off x="8205056" y="649073"/>
            <a:ext cx="558201" cy="1088383"/>
          </a:xfrm>
          <a:prstGeom prst="bentUpArrow">
            <a:avLst>
              <a:gd name="adj1" fmla="val 25000"/>
              <a:gd name="adj2" fmla="val 21277"/>
              <a:gd name="adj3" fmla="val 25000"/>
            </a:avLst>
          </a:prstGeom>
          <a:solidFill>
            <a:srgbClr val="A0005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ight Arrow 24"/>
          <p:cNvSpPr/>
          <p:nvPr/>
        </p:nvSpPr>
        <p:spPr>
          <a:xfrm flipH="1">
            <a:off x="3472150" y="2123892"/>
            <a:ext cx="641604" cy="297911"/>
          </a:xfrm>
          <a:prstGeom prst="rightArrow">
            <a:avLst/>
          </a:prstGeom>
          <a:solidFill>
            <a:srgbClr val="A0005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Bent-Up Arrow 28"/>
          <p:cNvSpPr/>
          <p:nvPr/>
        </p:nvSpPr>
        <p:spPr>
          <a:xfrm flipH="1" flipV="1">
            <a:off x="278127" y="2185221"/>
            <a:ext cx="537966" cy="1321216"/>
          </a:xfrm>
          <a:prstGeom prst="bentUpArrow">
            <a:avLst/>
          </a:prstGeom>
          <a:solidFill>
            <a:srgbClr val="A0005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ight Arrow 32"/>
          <p:cNvSpPr/>
          <p:nvPr/>
        </p:nvSpPr>
        <p:spPr>
          <a:xfrm>
            <a:off x="2889329" y="3770226"/>
            <a:ext cx="641604" cy="297911"/>
          </a:xfrm>
          <a:prstGeom prst="rightArrow">
            <a:avLst/>
          </a:prstGeom>
          <a:solidFill>
            <a:srgbClr val="A0005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Right Arrow 34"/>
          <p:cNvSpPr/>
          <p:nvPr/>
        </p:nvSpPr>
        <p:spPr>
          <a:xfrm>
            <a:off x="5540691" y="3752924"/>
            <a:ext cx="641604" cy="297911"/>
          </a:xfrm>
          <a:prstGeom prst="rightArrow">
            <a:avLst/>
          </a:prstGeom>
          <a:solidFill>
            <a:srgbClr val="A0005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ight Arrow 45"/>
          <p:cNvSpPr/>
          <p:nvPr/>
        </p:nvSpPr>
        <p:spPr>
          <a:xfrm rot="10800000">
            <a:off x="5585683" y="5425213"/>
            <a:ext cx="825413" cy="297911"/>
          </a:xfrm>
          <a:prstGeom prst="rightArrow">
            <a:avLst/>
          </a:prstGeom>
          <a:solidFill>
            <a:srgbClr val="A0005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Right Arrow 48"/>
          <p:cNvSpPr/>
          <p:nvPr/>
        </p:nvSpPr>
        <p:spPr>
          <a:xfrm rot="10800000">
            <a:off x="2248286" y="5415216"/>
            <a:ext cx="788212" cy="297911"/>
          </a:xfrm>
          <a:prstGeom prst="rightArrow">
            <a:avLst/>
          </a:prstGeom>
          <a:solidFill>
            <a:srgbClr val="A0005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ight Arrow 11"/>
          <p:cNvSpPr/>
          <p:nvPr/>
        </p:nvSpPr>
        <p:spPr>
          <a:xfrm>
            <a:off x="5371242" y="580396"/>
            <a:ext cx="641604" cy="297911"/>
          </a:xfrm>
          <a:prstGeom prst="rightArrow">
            <a:avLst/>
          </a:prstGeom>
          <a:solidFill>
            <a:srgbClr val="A0005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Bent-Up Arrow 61"/>
          <p:cNvSpPr/>
          <p:nvPr/>
        </p:nvSpPr>
        <p:spPr>
          <a:xfrm flipV="1">
            <a:off x="8360819" y="3814472"/>
            <a:ext cx="596275" cy="1208695"/>
          </a:xfrm>
          <a:prstGeom prst="bentUpArrow">
            <a:avLst>
              <a:gd name="adj1" fmla="val 25000"/>
              <a:gd name="adj2" fmla="val 21277"/>
              <a:gd name="adj3" fmla="val 25000"/>
            </a:avLst>
          </a:prstGeom>
          <a:solidFill>
            <a:srgbClr val="A0005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28352" y="370985"/>
            <a:ext cx="2345282" cy="858809"/>
            <a:chOff x="28352" y="310602"/>
            <a:chExt cx="2345282" cy="858809"/>
          </a:xfrm>
        </p:grpSpPr>
        <p:sp>
          <p:nvSpPr>
            <p:cNvPr id="6" name="TextBox 5"/>
            <p:cNvSpPr txBox="1"/>
            <p:nvPr/>
          </p:nvSpPr>
          <p:spPr>
            <a:xfrm>
              <a:off x="28352" y="338414"/>
              <a:ext cx="9559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He has food prepared by a </a:t>
              </a:r>
              <a:r>
                <a:rPr lang="en-GB" sz="1200" b="1" u="sng" dirty="0" smtClean="0">
                  <a:solidFill>
                    <a:srgbClr val="A00054"/>
                  </a:solidFill>
                </a:rPr>
                <a:t>chef</a:t>
              </a:r>
              <a:endParaRPr lang="en-GB" sz="1200" b="1" u="sng" dirty="0">
                <a:solidFill>
                  <a:srgbClr val="A00054"/>
                </a:solidFill>
              </a:endParaRPr>
            </a:p>
          </p:txBody>
        </p:sp>
        <p:pic>
          <p:nvPicPr>
            <p:cNvPr id="52" name="Picture 27" descr="cook with menu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345" y="310602"/>
              <a:ext cx="1408289" cy="828675"/>
            </a:xfrm>
            <a:prstGeom prst="rect">
              <a:avLst/>
            </a:prstGeom>
            <a:noFill/>
            <a:ln w="63500" algn="in">
              <a:solidFill>
                <a:srgbClr val="F2F2F2"/>
              </a:solidFill>
              <a:miter lim="800000"/>
              <a:headEnd/>
              <a:tailEnd/>
            </a:ln>
            <a:effectLst>
              <a:outerShdw dist="99190" dir="3011666" algn="ctr" rotWithShape="0">
                <a:srgbClr val="B2B2B2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2882669" y="307285"/>
            <a:ext cx="2471323" cy="890584"/>
            <a:chOff x="2882667" y="246903"/>
            <a:chExt cx="2471323" cy="890584"/>
          </a:xfrm>
        </p:grpSpPr>
        <p:sp>
          <p:nvSpPr>
            <p:cNvPr id="11" name="TextBox 10"/>
            <p:cNvSpPr txBox="1"/>
            <p:nvPr/>
          </p:nvSpPr>
          <p:spPr>
            <a:xfrm>
              <a:off x="2882667" y="306490"/>
              <a:ext cx="11908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Clean laundry from </a:t>
              </a:r>
              <a:r>
                <a:rPr lang="en-GB" sz="1200" b="1" u="sng" dirty="0" smtClean="0">
                  <a:solidFill>
                    <a:srgbClr val="A00054"/>
                  </a:solidFill>
                </a:rPr>
                <a:t>linen and laundry staff</a:t>
              </a:r>
              <a:endParaRPr lang="en-GB" sz="1200" b="1" u="sng" dirty="0">
                <a:solidFill>
                  <a:srgbClr val="A00054"/>
                </a:solidFill>
              </a:endParaRPr>
            </a:p>
          </p:txBody>
        </p:sp>
        <p:pic>
          <p:nvPicPr>
            <p:cNvPr id="53" name="Picture 10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5710" y="246903"/>
              <a:ext cx="1288280" cy="857250"/>
            </a:xfrm>
            <a:prstGeom prst="rect">
              <a:avLst/>
            </a:prstGeom>
            <a:noFill/>
            <a:ln w="63500" algn="in">
              <a:solidFill>
                <a:srgbClr val="F2F2F2"/>
              </a:solidFill>
              <a:miter lim="800000"/>
              <a:headEnd/>
              <a:tailEnd/>
            </a:ln>
            <a:effectLst>
              <a:outerShdw dist="99190" dir="3011666" algn="ctr" rotWithShape="0">
                <a:srgbClr val="B2B2B2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5845276" y="264145"/>
            <a:ext cx="2155195" cy="1073304"/>
            <a:chOff x="5845274" y="203762"/>
            <a:chExt cx="2155195" cy="1073303"/>
          </a:xfrm>
        </p:grpSpPr>
        <p:sp>
          <p:nvSpPr>
            <p:cNvPr id="14" name="TextBox 13"/>
            <p:cNvSpPr txBox="1"/>
            <p:nvPr/>
          </p:nvSpPr>
          <p:spPr>
            <a:xfrm>
              <a:off x="5845274" y="261403"/>
              <a:ext cx="1604344" cy="1015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Before he’s discharged, his </a:t>
              </a:r>
              <a:r>
                <a:rPr lang="en-GB" sz="1200" b="1" u="sng" dirty="0" smtClean="0">
                  <a:solidFill>
                    <a:srgbClr val="A00054"/>
                  </a:solidFill>
                </a:rPr>
                <a:t>orthopaedic surgeon</a:t>
              </a:r>
              <a:r>
                <a:rPr lang="en-GB" sz="1200" b="1" dirty="0" smtClean="0"/>
                <a:t> sees him on the ward</a:t>
              </a:r>
              <a:endParaRPr lang="en-GB" sz="1200" b="1" u="sng" dirty="0">
                <a:solidFill>
                  <a:srgbClr val="A00054"/>
                </a:solidFill>
              </a:endParaRPr>
            </a:p>
          </p:txBody>
        </p:sp>
        <p:pic>
          <p:nvPicPr>
            <p:cNvPr id="56" name="Picture 20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6232" y="203762"/>
              <a:ext cx="684237" cy="1061402"/>
            </a:xfrm>
            <a:prstGeom prst="ellipse">
              <a:avLst/>
            </a:prstGeom>
            <a:noFill/>
            <a:ln w="63500" algn="in">
              <a:solidFill>
                <a:srgbClr val="F2F2F2"/>
              </a:solidFill>
              <a:round/>
              <a:headEnd/>
              <a:tailEnd/>
            </a:ln>
            <a:effectLst>
              <a:outerShdw dist="99190" dir="3011666" algn="ctr" rotWithShape="0">
                <a:srgbClr val="B2B2B2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6139953" y="1790724"/>
            <a:ext cx="2972408" cy="1206089"/>
            <a:chOff x="6139953" y="1730341"/>
            <a:chExt cx="2972408" cy="1206088"/>
          </a:xfrm>
        </p:grpSpPr>
        <p:sp>
          <p:nvSpPr>
            <p:cNvPr id="22" name="TextBox 21"/>
            <p:cNvSpPr txBox="1"/>
            <p:nvPr/>
          </p:nvSpPr>
          <p:spPr>
            <a:xfrm>
              <a:off x="7658350" y="1736101"/>
              <a:ext cx="1454011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He’s then transported home by an </a:t>
              </a:r>
              <a:r>
                <a:rPr lang="en-GB" sz="1200" b="1" u="sng" dirty="0" smtClean="0">
                  <a:solidFill>
                    <a:srgbClr val="A00054"/>
                  </a:solidFill>
                </a:rPr>
                <a:t>ambulance care assistant from the PTS</a:t>
              </a:r>
              <a:endParaRPr lang="en-GB" sz="1200" b="1" dirty="0"/>
            </a:p>
          </p:txBody>
        </p:sp>
        <p:pic>
          <p:nvPicPr>
            <p:cNvPr id="57" name="Picture 24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9953" y="1730341"/>
              <a:ext cx="1449389" cy="964248"/>
            </a:xfrm>
            <a:prstGeom prst="ellipse">
              <a:avLst/>
            </a:prstGeom>
            <a:noFill/>
            <a:ln w="63500" algn="in">
              <a:solidFill>
                <a:srgbClr val="F2F2F2"/>
              </a:solidFill>
              <a:round/>
              <a:headEnd/>
              <a:tailEnd/>
            </a:ln>
            <a:effectLst>
              <a:outerShdw dist="99190" dir="3011666" algn="ctr" rotWithShape="0">
                <a:srgbClr val="B2B2B2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886174" y="1737456"/>
            <a:ext cx="2547133" cy="1200329"/>
            <a:chOff x="886172" y="1677073"/>
            <a:chExt cx="2547133" cy="1200328"/>
          </a:xfrm>
        </p:grpSpPr>
        <p:sp>
          <p:nvSpPr>
            <p:cNvPr id="31" name="TextBox 30"/>
            <p:cNvSpPr txBox="1"/>
            <p:nvPr/>
          </p:nvSpPr>
          <p:spPr>
            <a:xfrm>
              <a:off x="2016742" y="1677073"/>
              <a:ext cx="1416563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He sees a </a:t>
              </a:r>
              <a:r>
                <a:rPr lang="en-GB" sz="1200" b="1" u="sng" dirty="0" smtClean="0">
                  <a:solidFill>
                    <a:srgbClr val="A00054"/>
                  </a:solidFill>
                </a:rPr>
                <a:t>physiotherapist</a:t>
              </a:r>
              <a:r>
                <a:rPr lang="en-GB" sz="1200" b="1" dirty="0" smtClean="0"/>
                <a:t> at home for follow up rehabilitation treatment</a:t>
              </a:r>
              <a:endParaRPr lang="en-GB" sz="1200" b="1" dirty="0"/>
            </a:p>
          </p:txBody>
        </p:sp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172" y="1758150"/>
              <a:ext cx="1045648" cy="1041633"/>
            </a:xfrm>
            <a:prstGeom prst="roundRect">
              <a:avLst>
                <a:gd name="adj" fmla="val 16667"/>
              </a:avLst>
            </a:prstGeom>
            <a:noFill/>
            <a:ln w="63500" algn="in">
              <a:solidFill>
                <a:srgbClr val="F2F2F2"/>
              </a:solidFill>
              <a:round/>
              <a:headEnd/>
              <a:tailEnd/>
            </a:ln>
            <a:effectLst>
              <a:outerShdw dist="99190" dir="3011666" algn="ctr" rotWithShape="0">
                <a:srgbClr val="B2B2B2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169580" y="3346902"/>
            <a:ext cx="2707734" cy="1201716"/>
            <a:chOff x="169580" y="3286517"/>
            <a:chExt cx="2707734" cy="1201715"/>
          </a:xfrm>
        </p:grpSpPr>
        <p:sp>
          <p:nvSpPr>
            <p:cNvPr id="28" name="TextBox 27"/>
            <p:cNvSpPr txBox="1"/>
            <p:nvPr/>
          </p:nvSpPr>
          <p:spPr>
            <a:xfrm>
              <a:off x="169580" y="3472570"/>
              <a:ext cx="1257877" cy="1015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But Danny’s still in pain and goes back to his doctors’ surgery</a:t>
              </a:r>
              <a:endParaRPr lang="en-GB" sz="1200" b="1" u="sng" dirty="0">
                <a:solidFill>
                  <a:srgbClr val="A00054"/>
                </a:solidFill>
              </a:endParaRPr>
            </a:p>
          </p:txBody>
        </p:sp>
        <p:pic>
          <p:nvPicPr>
            <p:cNvPr id="67" name="Picture 3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122" y="3286517"/>
              <a:ext cx="1494192" cy="1123950"/>
            </a:xfrm>
            <a:prstGeom prst="ellipse">
              <a:avLst/>
            </a:prstGeom>
            <a:noFill/>
            <a:ln w="63500" algn="in">
              <a:solidFill>
                <a:srgbClr val="F2F2F2"/>
              </a:solidFill>
              <a:round/>
              <a:headEnd/>
              <a:tailEnd/>
            </a:ln>
            <a:effectLst>
              <a:outerShdw dist="99190" dir="3011666" algn="ctr" rotWithShape="0">
                <a:srgbClr val="B2B2B2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3453561" y="3293116"/>
            <a:ext cx="2136613" cy="1285875"/>
            <a:chOff x="3453559" y="3232732"/>
            <a:chExt cx="2136613" cy="1285875"/>
          </a:xfrm>
        </p:grpSpPr>
        <p:sp>
          <p:nvSpPr>
            <p:cNvPr id="34" name="TextBox 33"/>
            <p:cNvSpPr txBox="1"/>
            <p:nvPr/>
          </p:nvSpPr>
          <p:spPr>
            <a:xfrm>
              <a:off x="3453559" y="3363113"/>
              <a:ext cx="10003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He sees his </a:t>
              </a:r>
              <a:r>
                <a:rPr lang="en-GB" sz="1200" b="1" u="sng" dirty="0" smtClean="0">
                  <a:solidFill>
                    <a:srgbClr val="A00054"/>
                  </a:solidFill>
                </a:rPr>
                <a:t>GP</a:t>
              </a:r>
              <a:r>
                <a:rPr lang="en-GB" sz="1200" b="1" dirty="0" smtClean="0">
                  <a:solidFill>
                    <a:srgbClr val="A00054"/>
                  </a:solidFill>
                </a:rPr>
                <a:t> </a:t>
              </a:r>
              <a:r>
                <a:rPr lang="en-GB" sz="1200" b="1" dirty="0" smtClean="0"/>
                <a:t>and the </a:t>
              </a:r>
              <a:r>
                <a:rPr lang="en-GB" sz="1200" b="1" u="sng" dirty="0" smtClean="0">
                  <a:solidFill>
                    <a:srgbClr val="A00054"/>
                  </a:solidFill>
                </a:rPr>
                <a:t>practice nurse</a:t>
              </a:r>
              <a:endParaRPr lang="en-GB" sz="1200" b="1" dirty="0"/>
            </a:p>
          </p:txBody>
        </p:sp>
        <p:pic>
          <p:nvPicPr>
            <p:cNvPr id="68" name="Picture 4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3938" y="3232732"/>
              <a:ext cx="1136234" cy="1285875"/>
            </a:xfrm>
            <a:prstGeom prst="ellipse">
              <a:avLst/>
            </a:prstGeom>
            <a:noFill/>
            <a:ln w="63500" algn="in">
              <a:solidFill>
                <a:srgbClr val="F2F2F2"/>
              </a:solidFill>
              <a:round/>
              <a:headEnd/>
              <a:tailEnd/>
            </a:ln>
            <a:effectLst>
              <a:outerShdw dist="99190" dir="3011666" algn="ctr" rotWithShape="0">
                <a:srgbClr val="B2B2B2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6169207" y="3308041"/>
            <a:ext cx="2314949" cy="1200329"/>
            <a:chOff x="6169205" y="3247657"/>
            <a:chExt cx="2314949" cy="1200328"/>
          </a:xfrm>
        </p:grpSpPr>
        <p:sp>
          <p:nvSpPr>
            <p:cNvPr id="36" name="TextBox 35"/>
            <p:cNvSpPr txBox="1"/>
            <p:nvPr/>
          </p:nvSpPr>
          <p:spPr>
            <a:xfrm>
              <a:off x="6169205" y="3247657"/>
              <a:ext cx="1143003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The </a:t>
              </a:r>
              <a:r>
                <a:rPr lang="en-GB" sz="1200" b="1" u="sng" dirty="0" smtClean="0">
                  <a:solidFill>
                    <a:srgbClr val="A00054"/>
                  </a:solidFill>
                </a:rPr>
                <a:t>GP</a:t>
              </a:r>
              <a:r>
                <a:rPr lang="en-GB" sz="1200" b="1" dirty="0" smtClean="0"/>
                <a:t> prescribes him some medication from the </a:t>
              </a:r>
              <a:r>
                <a:rPr lang="en-GB" sz="1200" b="1" u="sng" dirty="0" smtClean="0">
                  <a:solidFill>
                    <a:srgbClr val="A00054"/>
                  </a:solidFill>
                </a:rPr>
                <a:t>pharmacist</a:t>
              </a:r>
              <a:endParaRPr lang="en-GB" sz="1200" b="1" dirty="0"/>
            </a:p>
          </p:txBody>
        </p:sp>
        <p:pic>
          <p:nvPicPr>
            <p:cNvPr id="69" name="Picture 23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7389" y="3366313"/>
              <a:ext cx="1246765" cy="895350"/>
            </a:xfrm>
            <a:prstGeom prst="ellipse">
              <a:avLst/>
            </a:prstGeom>
            <a:noFill/>
            <a:ln w="63500" algn="in">
              <a:solidFill>
                <a:srgbClr val="F2F2F2"/>
              </a:solidFill>
              <a:round/>
              <a:headEnd/>
              <a:tailEnd/>
            </a:ln>
            <a:effectLst>
              <a:outerShdw dist="99190" dir="3011666" algn="ctr" rotWithShape="0">
                <a:srgbClr val="B2B2B2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6454227" y="5083064"/>
            <a:ext cx="2559621" cy="1111455"/>
            <a:chOff x="6454225" y="5022682"/>
            <a:chExt cx="2559621" cy="1111454"/>
          </a:xfrm>
        </p:grpSpPr>
        <p:sp>
          <p:nvSpPr>
            <p:cNvPr id="64" name="TextBox 63"/>
            <p:cNvSpPr txBox="1"/>
            <p:nvPr/>
          </p:nvSpPr>
          <p:spPr>
            <a:xfrm>
              <a:off x="7501999" y="5139341"/>
              <a:ext cx="1511847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A few days later, the </a:t>
              </a:r>
              <a:r>
                <a:rPr lang="en-GB" sz="1200" b="1" u="sng" dirty="0" smtClean="0">
                  <a:solidFill>
                    <a:srgbClr val="A00054"/>
                  </a:solidFill>
                </a:rPr>
                <a:t>district nurse </a:t>
              </a:r>
              <a:r>
                <a:rPr lang="en-GB" sz="1200" b="1" dirty="0" smtClean="0"/>
                <a:t>comes to remove his stitches</a:t>
              </a:r>
              <a:endParaRPr lang="en-GB" sz="1200" b="1" dirty="0"/>
            </a:p>
          </p:txBody>
        </p:sp>
        <p:pic>
          <p:nvPicPr>
            <p:cNvPr id="70" name="Picture 5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454225" y="5022682"/>
              <a:ext cx="944243" cy="1111454"/>
            </a:xfrm>
            <a:prstGeom prst="roundRect">
              <a:avLst>
                <a:gd name="adj" fmla="val 16667"/>
              </a:avLst>
            </a:prstGeom>
            <a:noFill/>
            <a:ln w="63500" algn="in">
              <a:solidFill>
                <a:srgbClr val="F2F2F2"/>
              </a:solidFill>
              <a:round/>
              <a:headEnd/>
              <a:tailEnd/>
            </a:ln>
            <a:effectLst>
              <a:outerShdw dist="99190" dir="3011666" algn="ctr" rotWithShape="0">
                <a:srgbClr val="B2B2B2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3149751" y="5002197"/>
            <a:ext cx="2496313" cy="1157398"/>
            <a:chOff x="3149749" y="4941813"/>
            <a:chExt cx="2496313" cy="1157397"/>
          </a:xfrm>
        </p:grpSpPr>
        <p:sp>
          <p:nvSpPr>
            <p:cNvPr id="48" name="TextBox 47"/>
            <p:cNvSpPr txBox="1"/>
            <p:nvPr/>
          </p:nvSpPr>
          <p:spPr>
            <a:xfrm>
              <a:off x="3992589" y="5083548"/>
              <a:ext cx="1653473" cy="1015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An </a:t>
              </a:r>
              <a:r>
                <a:rPr lang="en-GB" sz="1200" b="1" u="sng" dirty="0" smtClean="0">
                  <a:solidFill>
                    <a:srgbClr val="A00054"/>
                  </a:solidFill>
                </a:rPr>
                <a:t>occupational therapy support worker</a:t>
              </a:r>
              <a:r>
                <a:rPr lang="en-GB" sz="1200" b="1" dirty="0" smtClean="0"/>
                <a:t> visits to check he’s progressing</a:t>
              </a:r>
              <a:endParaRPr lang="en-GB" sz="1200" b="1" dirty="0"/>
            </a:p>
          </p:txBody>
        </p:sp>
        <p:pic>
          <p:nvPicPr>
            <p:cNvPr id="71" name="Picture 7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9749" y="4941813"/>
              <a:ext cx="775693" cy="1123950"/>
            </a:xfrm>
            <a:prstGeom prst="roundRect">
              <a:avLst>
                <a:gd name="adj" fmla="val 16667"/>
              </a:avLst>
            </a:prstGeom>
            <a:noFill/>
            <a:ln w="63500" algn="in">
              <a:solidFill>
                <a:srgbClr val="F2F2F2"/>
              </a:solidFill>
              <a:round/>
              <a:headEnd/>
              <a:tailEnd/>
            </a:ln>
            <a:effectLst>
              <a:outerShdw dist="99190" dir="3011666" algn="ctr" rotWithShape="0">
                <a:srgbClr val="B2B2B2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Group 50"/>
          <p:cNvGrpSpPr/>
          <p:nvPr/>
        </p:nvGrpSpPr>
        <p:grpSpPr>
          <a:xfrm>
            <a:off x="329883" y="5122624"/>
            <a:ext cx="1945349" cy="985193"/>
            <a:chOff x="740500" y="3798720"/>
            <a:chExt cx="1578151" cy="786278"/>
          </a:xfrm>
        </p:grpSpPr>
        <p:sp>
          <p:nvSpPr>
            <p:cNvPr id="55" name="TextBox 54"/>
            <p:cNvSpPr txBox="1"/>
            <p:nvPr/>
          </p:nvSpPr>
          <p:spPr>
            <a:xfrm>
              <a:off x="1165635" y="3798720"/>
              <a:ext cx="1153016" cy="663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/>
                <a:t>A few weeks later, Danny’s playing football again!</a:t>
              </a:r>
              <a:endParaRPr lang="en-GB" sz="1200" b="1" dirty="0"/>
            </a:p>
          </p:txBody>
        </p:sp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500" y="3805109"/>
              <a:ext cx="366249" cy="77988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0191" y="1809610"/>
            <a:ext cx="1153801" cy="8938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36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8" grpId="0" animBg="1"/>
      <p:bldP spid="25" grpId="0" animBg="1"/>
      <p:bldP spid="29" grpId="0" animBg="1"/>
      <p:bldP spid="33" grpId="0" animBg="1"/>
      <p:bldP spid="35" grpId="0" animBg="1"/>
      <p:bldP spid="46" grpId="0" animBg="1"/>
      <p:bldP spid="49" grpId="0" animBg="1"/>
      <p:bldP spid="12" grpId="0" animBg="1"/>
      <p:bldP spid="62" grpId="0" animBg="1"/>
    </p:bldLst>
  </p:timing>
</p:sld>
</file>

<file path=ppt/theme/theme1.xml><?xml version="1.0" encoding="utf-8"?>
<a:theme xmlns:a="http://schemas.openxmlformats.org/drawingml/2006/main" name="SS 2016 - Health Careers - Alan Simmons (wip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SS 2016 - Health Careers - Alan Simmons (wip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SS 2016 - Health Careers - Alan Simmons (wip)</Template>
  <TotalTime>3908</TotalTime>
  <Words>2385</Words>
  <Application>Microsoft Office PowerPoint</Application>
  <PresentationFormat>On-screen Show (4:3)</PresentationFormat>
  <Paragraphs>514</Paragraphs>
  <Slides>37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Calibri</vt:lpstr>
      <vt:lpstr>Frutiga</vt:lpstr>
      <vt:lpstr>Frutiga</vt:lpstr>
      <vt:lpstr>Webdings</vt:lpstr>
      <vt:lpstr>Wingdings</vt:lpstr>
      <vt:lpstr>SS 2016 - Health Careers - Alan Simmons (wip)</vt:lpstr>
      <vt:lpstr>1_SS 2016 - Health Careers - Alan Simmons (wip)</vt:lpstr>
      <vt:lpstr>Worksheet</vt:lpstr>
      <vt:lpstr>Bitmap Image</vt:lpstr>
      <vt:lpstr>PowerPoint Presentation</vt:lpstr>
      <vt:lpstr>Content:</vt:lpstr>
      <vt:lpstr>PowerPoint Presentation</vt:lpstr>
      <vt:lpstr>PowerPoint Presentation</vt:lpstr>
      <vt:lpstr>Staff in the NHS 2016 (approximately!)</vt:lpstr>
      <vt:lpstr>Since Health &amp; Social Care Act 2012…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Apprenticeships in the health sector in the last *3 months (examples)</vt:lpstr>
      <vt:lpstr>PowerPoint Presentation</vt:lpstr>
      <vt:lpstr>Will you fit in?</vt:lpstr>
      <vt:lpstr>Trends, changes and new roles</vt:lpstr>
      <vt:lpstr>Examples of routes into nursing in England</vt:lpstr>
      <vt:lpstr>NHS student support – up until August 2017</vt:lpstr>
      <vt:lpstr>NHS student support – from 1 August 2017</vt:lpstr>
      <vt:lpstr>PowerPoint Presentation</vt:lpstr>
      <vt:lpstr>PowerPoint Presentation</vt:lpstr>
      <vt:lpstr>Contact details</vt:lpstr>
      <vt:lpstr>PowerPoint Presentation</vt:lpstr>
      <vt:lpstr>PowerPoint Presentation</vt:lpstr>
      <vt:lpstr>PowerPoint Presentation</vt:lpstr>
      <vt:lpstr>PowerPoint Presentation</vt:lpstr>
      <vt:lpstr>Statutory regulatory bodies for health staff</vt:lpstr>
      <vt:lpstr>Most course titles are as you’d expect, but…</vt:lpstr>
      <vt:lpstr>Health Careers website - course finder</vt:lpstr>
      <vt:lpstr>Health Careers course finder results page</vt:lpstr>
      <vt:lpstr>Step into the NHS website (14-19 year olds)</vt:lpstr>
      <vt:lpstr>Other resources from Health Careers include...</vt:lpstr>
      <vt:lpstr>Social media channels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Simmons</dc:creator>
  <cp:lastModifiedBy>ALDRICH, Darren</cp:lastModifiedBy>
  <cp:revision>148</cp:revision>
  <cp:lastPrinted>2016-09-06T09:53:31Z</cp:lastPrinted>
  <dcterms:created xsi:type="dcterms:W3CDTF">2016-09-01T08:26:34Z</dcterms:created>
  <dcterms:modified xsi:type="dcterms:W3CDTF">2017-03-20T11:47:45Z</dcterms:modified>
</cp:coreProperties>
</file>